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5"/>
  </p:notesMasterIdLst>
  <p:sldIdLst>
    <p:sldId id="401" r:id="rId2"/>
    <p:sldId id="453" r:id="rId3"/>
    <p:sldId id="454" r:id="rId4"/>
    <p:sldId id="451" r:id="rId5"/>
    <p:sldId id="391" r:id="rId6"/>
    <p:sldId id="392" r:id="rId7"/>
    <p:sldId id="393" r:id="rId8"/>
    <p:sldId id="394" r:id="rId9"/>
    <p:sldId id="395" r:id="rId10"/>
    <p:sldId id="452" r:id="rId11"/>
    <p:sldId id="396" r:id="rId12"/>
    <p:sldId id="256" r:id="rId13"/>
    <p:sldId id="366" r:id="rId14"/>
    <p:sldId id="357" r:id="rId15"/>
    <p:sldId id="372" r:id="rId16"/>
    <p:sldId id="367" r:id="rId17"/>
    <p:sldId id="455" r:id="rId18"/>
    <p:sldId id="358" r:id="rId19"/>
    <p:sldId id="373" r:id="rId20"/>
    <p:sldId id="456" r:id="rId21"/>
    <p:sldId id="457" r:id="rId22"/>
    <p:sldId id="458" r:id="rId23"/>
    <p:sldId id="459" r:id="rId24"/>
    <p:sldId id="460" r:id="rId25"/>
    <p:sldId id="461" r:id="rId26"/>
    <p:sldId id="422" r:id="rId27"/>
    <p:sldId id="369" r:id="rId28"/>
    <p:sldId id="370" r:id="rId29"/>
    <p:sldId id="258" r:id="rId30"/>
    <p:sldId id="378" r:id="rId31"/>
    <p:sldId id="425" r:id="rId32"/>
    <p:sldId id="345" r:id="rId33"/>
    <p:sldId id="462" r:id="rId34"/>
    <p:sldId id="464" r:id="rId35"/>
    <p:sldId id="298" r:id="rId36"/>
    <p:sldId id="300" r:id="rId37"/>
    <p:sldId id="301" r:id="rId38"/>
    <p:sldId id="312" r:id="rId39"/>
    <p:sldId id="328" r:id="rId40"/>
    <p:sldId id="431" r:id="rId41"/>
    <p:sldId id="436" r:id="rId42"/>
    <p:sldId id="426" r:id="rId43"/>
    <p:sldId id="383" r:id="rId44"/>
    <p:sldId id="382" r:id="rId45"/>
    <p:sldId id="384" r:id="rId46"/>
    <p:sldId id="385" r:id="rId47"/>
    <p:sldId id="387" r:id="rId48"/>
    <p:sldId id="386" r:id="rId49"/>
    <p:sldId id="388" r:id="rId50"/>
    <p:sldId id="389" r:id="rId51"/>
    <p:sldId id="465" r:id="rId52"/>
    <p:sldId id="272" r:id="rId53"/>
    <p:sldId id="400" r:id="rId54"/>
    <p:sldId id="314" r:id="rId55"/>
    <p:sldId id="468" r:id="rId56"/>
    <p:sldId id="470" r:id="rId57"/>
    <p:sldId id="417" r:id="rId58"/>
    <p:sldId id="260" r:id="rId59"/>
    <p:sldId id="433" r:id="rId60"/>
    <p:sldId id="290" r:id="rId61"/>
    <p:sldId id="289" r:id="rId62"/>
    <p:sldId id="326" r:id="rId63"/>
    <p:sldId id="329" r:id="rId64"/>
    <p:sldId id="469" r:id="rId65"/>
    <p:sldId id="330" r:id="rId66"/>
    <p:sldId id="282" r:id="rId67"/>
    <p:sldId id="333" r:id="rId68"/>
    <p:sldId id="273" r:id="rId69"/>
    <p:sldId id="332" r:id="rId70"/>
    <p:sldId id="284" r:id="rId71"/>
    <p:sldId id="471" r:id="rId72"/>
    <p:sldId id="311" r:id="rId73"/>
    <p:sldId id="437" r:id="rId74"/>
    <p:sldId id="442" r:id="rId75"/>
    <p:sldId id="472" r:id="rId76"/>
    <p:sldId id="474" r:id="rId77"/>
    <p:sldId id="475" r:id="rId78"/>
    <p:sldId id="476" r:id="rId79"/>
    <p:sldId id="473" r:id="rId80"/>
    <p:sldId id="477" r:id="rId81"/>
    <p:sldId id="478" r:id="rId82"/>
    <p:sldId id="278" r:id="rId83"/>
    <p:sldId id="375" r:id="rId84"/>
    <p:sldId id="479" r:id="rId85"/>
    <p:sldId id="259" r:id="rId86"/>
    <p:sldId id="270" r:id="rId87"/>
    <p:sldId id="374" r:id="rId88"/>
    <p:sldId id="313" r:id="rId89"/>
    <p:sldId id="438" r:id="rId90"/>
    <p:sldId id="271" r:id="rId91"/>
    <p:sldId id="440" r:id="rId92"/>
    <p:sldId id="281" r:id="rId93"/>
    <p:sldId id="339" r:id="rId94"/>
    <p:sldId id="418" r:id="rId95"/>
    <p:sldId id="285" r:id="rId96"/>
    <p:sldId id="350" r:id="rId97"/>
    <p:sldId id="344" r:id="rId98"/>
    <p:sldId id="450" r:id="rId99"/>
    <p:sldId id="430" r:id="rId100"/>
    <p:sldId id="448" r:id="rId101"/>
    <p:sldId id="449" r:id="rId102"/>
    <p:sldId id="362" r:id="rId103"/>
    <p:sldId id="414" r:id="rId104"/>
    <p:sldId id="294" r:id="rId105"/>
    <p:sldId id="295" r:id="rId106"/>
    <p:sldId id="303" r:id="rId107"/>
    <p:sldId id="307" r:id="rId108"/>
    <p:sldId id="309" r:id="rId109"/>
    <p:sldId id="341" r:id="rId110"/>
    <p:sldId id="306" r:id="rId111"/>
    <p:sldId id="420" r:id="rId112"/>
    <p:sldId id="421" r:id="rId113"/>
    <p:sldId id="424" r:id="rId1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168" y="-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notesMaster" Target="notesMasters/notesMaster1.xml"/><Relationship Id="rId116" Type="http://schemas.openxmlformats.org/officeDocument/2006/relationships/printerSettings" Target="printerSettings/printerSettings1.bin"/><Relationship Id="rId117" Type="http://schemas.openxmlformats.org/officeDocument/2006/relationships/presProps" Target="presProps.xml"/><Relationship Id="rId118" Type="http://schemas.openxmlformats.org/officeDocument/2006/relationships/viewProps" Target="viewProps.xml"/><Relationship Id="rId119" Type="http://schemas.openxmlformats.org/officeDocument/2006/relationships/theme" Target="theme/theme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168593D0-C5DB-304E-8797-560E502F5DE8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E7C7ADD7-313B-D84A-A61D-4FD4BA0EC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739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CADC431-5850-F34F-95EB-95425300E8CC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6041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C9AF683-58A2-1D46-B5F9-0174DD7DDDAD}" type="slidenum">
              <a:rPr lang="en-US" sz="1200"/>
              <a:pPr algn="r"/>
              <a:t>39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6758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8FD5D16C-FAC5-A44C-BE09-64402CC83628}" type="slidenum">
              <a:rPr lang="en-US" sz="1200"/>
              <a:pPr algn="r"/>
              <a:t>43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96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E23E641-BDBC-9247-AAA1-BC539C825675}" type="slidenum">
              <a:rPr lang="en-US" sz="1200"/>
              <a:pPr algn="r"/>
              <a:t>44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6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7680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FD56AD5C-376F-FA40-BE38-4095A9831D4B}" type="slidenum">
              <a:rPr lang="en-US" sz="1200"/>
              <a:pPr algn="r"/>
              <a:t>48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89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12004C4-06DD-7D4D-AE9E-A549066BFC6F}" type="slidenum">
              <a:rPr lang="en-US" sz="1200"/>
              <a:pPr/>
              <a:t>52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F7D78C5-F2E5-7249-AE82-6CDF0667D2C8}" type="slidenum">
              <a:rPr lang="en-US" sz="1200"/>
              <a:pPr/>
              <a:t>54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9D2A002-0895-2C4B-83E6-47704BEE7C57}" type="slidenum">
              <a:rPr lang="en-US" sz="1200"/>
              <a:pPr algn="r"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2911D4C-87F3-2147-9BBD-5F27451C10AD}" type="slidenum">
              <a:rPr lang="en-US" sz="1200"/>
              <a:pPr/>
              <a:t>58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52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952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D6313C8-6161-1245-99CF-792737C36E79}" type="slidenum">
              <a:rPr lang="en-US" sz="1200"/>
              <a:pPr/>
              <a:t>60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72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972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C0BDA71-2D1E-EF40-B8AD-80E14DAECDE0}" type="slidenum">
              <a:rPr lang="en-US" sz="1200"/>
              <a:pPr/>
              <a:t>61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933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37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342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547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752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95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D4F344A-4B94-CD46-A379-6C5404C03169}" type="slidenum">
              <a:rPr lang="en-US" sz="1200"/>
              <a:pPr/>
              <a:t>68</a:t>
            </a:fld>
            <a:endParaRPr 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161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366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198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2112AA2-8462-1F49-8545-47A33EA66305}" type="slidenum">
              <a:rPr lang="en-US" sz="1200"/>
              <a:pPr/>
              <a:t>72</a:t>
            </a:fld>
            <a:endParaRPr 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8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496B51B-43AE-1B44-9CAE-B94A9748EA6D}" type="slidenum">
              <a:rPr lang="en-US" sz="1200"/>
              <a:pPr/>
              <a:t>85</a:t>
            </a:fld>
            <a:endParaRPr lang="en-US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00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00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566F19F-8A4D-7C42-BFF0-229C148502A5}" type="slidenum">
              <a:rPr lang="en-US" sz="1200"/>
              <a:pPr/>
              <a:t>86</a:t>
            </a:fld>
            <a:endParaRPr lang="en-US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6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36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088841A-2104-AB44-AC05-C47260BDB300}" type="slidenum">
              <a:rPr lang="en-US" sz="1200"/>
              <a:pPr/>
              <a:t>88</a:t>
            </a:fld>
            <a:endParaRPr 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92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DDC364E-CFBE-5A43-863C-5D41E0BDF15D}" type="slidenum">
              <a:rPr lang="en-US" sz="1200"/>
              <a:pPr/>
              <a:t>90</a:t>
            </a:fld>
            <a:endParaRPr 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233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4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FBB3784-3ACE-9A4C-82D5-81547200D0D3}" type="slidenum">
              <a:rPr lang="en-US" sz="1200"/>
              <a:pPr/>
              <a:t>95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0D82F2D-F047-4344-ACFC-138C1DD73041}" type="slidenum">
              <a:rPr lang="en-US" sz="1200"/>
              <a:pPr algn="r"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4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4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669984-229D-5A4A-B952-D14C3C7EBA30}" type="slidenum">
              <a:rPr lang="en-US" sz="1200"/>
              <a:pPr/>
              <a:t>104</a:t>
            </a:fld>
            <a:endParaRPr lang="en-US" sz="12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6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6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6F2C2AA-BA51-D742-867A-11A61DEB2087}" type="slidenum">
              <a:rPr lang="en-US" sz="1200"/>
              <a:pPr/>
              <a:t>105</a:t>
            </a:fld>
            <a:endParaRPr lang="en-US" sz="12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87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8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1936901-40EF-D64B-8287-1BC1459C61E4}" type="slidenum">
              <a:rPr lang="en-US" sz="1200"/>
              <a:pPr/>
              <a:t>106</a:t>
            </a:fld>
            <a:endParaRPr lang="en-US" sz="120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0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0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8EABA5C-9B81-B340-9AFF-59FE1C7512BD}" type="slidenum">
              <a:rPr lang="en-US" sz="1200"/>
              <a:pPr/>
              <a:t>107</a:t>
            </a:fld>
            <a:endParaRPr lang="en-US" sz="120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2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2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5D50AAC-9A35-014B-A51B-1B621A6B606A}" type="slidenum">
              <a:rPr lang="en-US" sz="1200"/>
              <a:pPr/>
              <a:t>108</a:t>
            </a:fld>
            <a:endParaRPr lang="en-US" sz="120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4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486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86D9914-8BC7-9043-9145-BCE48CADD06C}" type="slidenum">
              <a:rPr lang="en-US" sz="1200"/>
              <a:pPr algn="r"/>
              <a:t>109</a:t>
            </a:fld>
            <a:endParaRPr lang="en-US" sz="120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691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49FE206-80BF-E645-BF15-BFCA6234225B}" type="slidenum">
              <a:rPr lang="en-US" sz="1200"/>
              <a:pPr/>
              <a:t>29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35EF137-7CD7-2F43-96DE-0E253CF41913}" type="slidenum">
              <a:rPr lang="en-US" sz="1200"/>
              <a:pPr/>
              <a:t>35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458EBFD-DD9D-6149-8D07-8D66AFAF42FC}" type="slidenum">
              <a:rPr lang="en-US" sz="1200"/>
              <a:pPr/>
              <a:t>36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9088331-024A-7C47-9438-233DB781B73D}" type="slidenum">
              <a:rPr lang="en-US" sz="1200"/>
              <a:pPr/>
              <a:t>37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DC038F-69E2-E44F-AB18-80BDB630A452}" type="slidenum">
              <a:rPr lang="en-US" sz="1200"/>
              <a:pPr/>
              <a:t>38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151 h 2182"/>
                <a:gd name="T4" fmla="*/ 6818 w 4897"/>
                <a:gd name="T5" fmla="*/ 1151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56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78370-CE4B-8B40-8811-812486FB2C55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8BC6-9ABE-BD45-AB59-4B053B597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18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52B18-7DEE-6746-B12F-900C753A9CC1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302-9B7D-5949-B39A-1CA7A511C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9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3F0D1-53BD-AA48-863C-8E7DC82191C4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EB61B-C22A-F74D-9D4D-EAE1399B0C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86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AD301-7DB7-5A47-82C4-528A5E21EC11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A4973-6787-2E4D-8F1D-74512E536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1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9E9B6-6D91-2147-9898-CB4959B4D765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478BC-79A1-C44E-BF34-B36C00D990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88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0AED-B7FB-FF47-B75F-BF308DE2B170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0EC7C-1DE3-3142-9EE0-712703B30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21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C7710-A506-1948-BB2B-F2F35FF51989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F7CF1-1794-D045-A829-9C45E4B29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5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2075D-44DA-B944-ACE2-F95BA82487A5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F7423-5A21-4D41-90D6-DAA6DAA8D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10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1C182-C7C3-E149-A0DF-9532B40571A4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08DAB-DC80-E04C-9178-868515F6D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48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DD150-EEE4-8045-82DD-135FB28A35CE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24817-222E-5440-8657-42F36401D2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51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9A32D-CB2D-E943-B333-5FE067DE268A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7C63C-DEF1-F249-9316-55A292CB9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59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47 h 2182"/>
                <a:gd name="T4" fmla="*/ 6818 w 4897"/>
                <a:gd name="T5" fmla="*/ 247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27 h 2182"/>
                <a:gd name="T4" fmla="*/ 6818 w 4897"/>
                <a:gd name="T5" fmla="*/ 227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44D19947-0ECF-0240-99BC-70C87E9AC684}" type="datetime1">
              <a:rPr lang="en-US"/>
              <a:pPr>
                <a:defRPr/>
              </a:pPr>
              <a:t>11/7/12</a:t>
            </a:fld>
            <a:endParaRPr lang="en-US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7497E2EE-1748-C046-8F79-40E250565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59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4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7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jpe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3.jpe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7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19.jpe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9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3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13/hm203_03_q13fs.htm" TargetMode="External"/><Relationship Id="rId4" Type="http://schemas.openxmlformats.org/officeDocument/2006/relationships/hyperlink" Target="http://my.hrw.com/sh/hm2/0030724872/student/ch03/sec03/qc14/hm203_03_q14fs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3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19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19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jpe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93.xml"/><Relationship Id="rId4" Type="http://schemas.openxmlformats.org/officeDocument/2006/relationships/image" Target="../media/image63.jpe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9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08/hm203_03_q08fs.htm" TargetMode="External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slide" Target="slide8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75.jpe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10-8 ATB</a:t>
            </a:r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What is biochemistry?</a:t>
            </a:r>
          </a:p>
          <a:p>
            <a:r>
              <a:rPr lang="en-US">
                <a:effectLst/>
                <a:latin typeface="Arial" charset="0"/>
              </a:rPr>
              <a:t>Today: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Go over your chemistry intro. Tests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Surface Tension lab report – Due Tuesday</a:t>
            </a:r>
          </a:p>
          <a:p>
            <a:pPr lvl="1">
              <a:buFont typeface="Wingdings" charset="0"/>
              <a:buNone/>
            </a:pPr>
            <a:endParaRPr lang="en-US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Begin	 biochemistry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Biochemistry pre-quiz</a:t>
            </a:r>
          </a:p>
          <a:p>
            <a:pPr lvl="1">
              <a:buFont typeface="Wingdings" charset="0"/>
              <a:buNone/>
            </a:pPr>
            <a:endParaRPr lang="en-US">
              <a:effectLst/>
              <a:latin typeface="Arial" charset="0"/>
              <a:ea typeface="ＭＳ Ｐゴシック" charset="0"/>
            </a:endParaRPr>
          </a:p>
          <a:p>
            <a:pPr lvl="1"/>
            <a:endParaRPr lang="en-US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a nucleic acid used for?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As an energy source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store information (DNA)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store long term energy source (DNA)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build muscle (RNA)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10-21 </a:t>
            </a:r>
          </a:p>
        </p:txBody>
      </p:sp>
      <p:sp>
        <p:nvSpPr>
          <p:cNvPr id="14950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371600"/>
            <a:ext cx="800735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Test!</a:t>
            </a:r>
          </a:p>
          <a:p>
            <a:endParaRPr lang="en-US">
              <a:effectLst/>
              <a:latin typeface="Arial" charset="0"/>
            </a:endParaRPr>
          </a:p>
          <a:p>
            <a:r>
              <a:rPr lang="en-US">
                <a:effectLst/>
                <a:latin typeface="Arial" charset="0"/>
              </a:rPr>
              <a:t>Turn in your study guides!</a:t>
            </a:r>
          </a:p>
          <a:p>
            <a:endParaRPr lang="en-US">
              <a:effectLst/>
              <a:latin typeface="Arial" charset="0"/>
            </a:endParaRPr>
          </a:p>
          <a:p>
            <a:r>
              <a:rPr lang="en-US">
                <a:effectLst/>
                <a:latin typeface="Arial" charset="0"/>
              </a:rPr>
              <a:t>Any last questions?</a:t>
            </a:r>
          </a:p>
          <a:p>
            <a:endParaRPr lang="en-US">
              <a:effectLst/>
              <a:latin typeface="Arial" charset="0"/>
            </a:endParaRPr>
          </a:p>
          <a:p>
            <a:r>
              <a:rPr lang="en-US">
                <a:effectLst/>
                <a:latin typeface="Arial" charset="0"/>
              </a:rPr>
              <a:t>Start on #51 on your scantron</a:t>
            </a:r>
          </a:p>
          <a:p>
            <a:r>
              <a:rPr lang="en-US">
                <a:effectLst/>
                <a:latin typeface="Arial" charset="0"/>
              </a:rPr>
              <a:t>Put you name on your test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5053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669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We create synthetic polymers</a:t>
            </a:r>
          </a:p>
        </p:txBody>
      </p:sp>
      <p:sp>
        <p:nvSpPr>
          <p:cNvPr id="15155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685800"/>
            <a:ext cx="8229600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2400" b="1">
                <a:effectLst/>
                <a:latin typeface="Arial" charset="0"/>
              </a:rPr>
              <a:t>Plastics</a:t>
            </a:r>
            <a:r>
              <a:rPr lang="en-US" sz="2400">
                <a:effectLst/>
                <a:latin typeface="Arial" charset="0"/>
              </a:rPr>
              <a:t> = synthetic (human-made) polymers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Best known by their brand names (Nylon, Teflon, Kevlar)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Many are derived from petroleum hydrocarbons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Valuable because they resist chemical breakdown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Problematic because they cause long-lasting waste and pollution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Wildlife and health problems, water quality issues, harmful to marine animals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We must design less-polluting alternatives and increase recycling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10-29 ATB</a:t>
            </a:r>
          </a:p>
        </p:txBody>
      </p:sp>
      <p:sp>
        <p:nvSpPr>
          <p:cNvPr id="15257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TEST TODAY</a:t>
            </a:r>
          </a:p>
          <a:p>
            <a:r>
              <a:rPr lang="en-US">
                <a:effectLst/>
                <a:latin typeface="Arial" charset="0"/>
              </a:rPr>
              <a:t>Get ready to turn in your review sheets / concept maps</a:t>
            </a:r>
          </a:p>
          <a:p>
            <a:r>
              <a:rPr lang="en-US">
                <a:effectLst/>
                <a:latin typeface="Arial" charset="0"/>
              </a:rPr>
              <a:t>Put your name on the test</a:t>
            </a:r>
          </a:p>
          <a:p>
            <a:r>
              <a:rPr lang="en-US">
                <a:effectLst/>
                <a:latin typeface="Arial" charset="0"/>
              </a:rPr>
              <a:t>Start on #101 on the scantron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1752600"/>
            <a:ext cx="69342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Answer the following: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1. What elements are in carbohydrates?</a:t>
            </a:r>
          </a:p>
          <a:p>
            <a:pPr>
              <a:lnSpc>
                <a:spcPct val="110000"/>
              </a:lnSpc>
            </a:pPr>
            <a:r>
              <a:rPr lang="en-US" sz="2400">
                <a:effectLst/>
                <a:latin typeface="Arial" charset="0"/>
              </a:rPr>
              <a:t>2. What are the three categories of carbohydrates?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3. What are the simplest carbohydrates called?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4. Identify three simple sugars.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5. What is the CHEMICAL FORMULA for any simple sugar?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6. What are ALL monosaccharides to each other, because they have the same chemical formula?</a:t>
            </a:r>
          </a:p>
        </p:txBody>
      </p:sp>
      <p:sp>
        <p:nvSpPr>
          <p:cNvPr id="153602" name="WordArt 3"/>
          <p:cNvSpPr>
            <a:spLocks noChangeArrowheads="1" noChangeShapeType="1" noTextEdit="1"/>
          </p:cNvSpPr>
          <p:nvPr/>
        </p:nvSpPr>
        <p:spPr bwMode="auto">
          <a:xfrm rot="302862">
            <a:off x="304800" y="609600"/>
            <a:ext cx="75438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  <a:ea typeface="Impact"/>
                <a:cs typeface="Impact"/>
              </a:rPr>
              <a:t>Carbohydrate Summary: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autoUpdateAnimBg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10600" cy="5257800"/>
          </a:xfrm>
        </p:spPr>
        <p:txBody>
          <a:bodyPr/>
          <a:lstStyle/>
          <a:p>
            <a:r>
              <a:rPr lang="en-US" sz="2400">
                <a:effectLst/>
                <a:latin typeface="Arial" charset="0"/>
              </a:rPr>
              <a:t>7. When 2 simple sugars bond together, what is the NEW PRODUCT?</a:t>
            </a:r>
          </a:p>
          <a:p>
            <a:r>
              <a:rPr lang="en-US" sz="2400">
                <a:effectLst/>
                <a:latin typeface="Arial" charset="0"/>
              </a:rPr>
              <a:t>8. When ANY 2 molecules join together, and water is lost in the joining, what is that called?</a:t>
            </a:r>
          </a:p>
          <a:p>
            <a:r>
              <a:rPr lang="en-US" sz="2400">
                <a:effectLst/>
                <a:latin typeface="Arial" charset="0"/>
              </a:rPr>
              <a:t>9.  Because all monosaccharides are isomers of each other, what MUST be true about ALL DISACCHARIDES?!</a:t>
            </a:r>
          </a:p>
        </p:txBody>
      </p:sp>
      <p:sp>
        <p:nvSpPr>
          <p:cNvPr id="155650" name="WordArt 3"/>
          <p:cNvSpPr>
            <a:spLocks noChangeArrowheads="1" noChangeShapeType="1" noTextEdit="1"/>
          </p:cNvSpPr>
          <p:nvPr/>
        </p:nvSpPr>
        <p:spPr bwMode="auto">
          <a:xfrm rot="302862">
            <a:off x="304800" y="609600"/>
            <a:ext cx="75438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  <a:ea typeface="Impact"/>
                <a:cs typeface="Impact"/>
              </a:rPr>
              <a:t>Carbohydrate Summary: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autoUpdateAnimBg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Extra stuff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Functional groups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Attached to the carbon – influences the compounds properties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Ex: 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Ethanol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Oh hydroxyl group – makes molecule polar (hydrophilic)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8" descr="E:\ethan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62575"/>
            <a:ext cx="26289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 bwMode="auto">
          <a:xfrm>
            <a:off x="1981200" y="5715000"/>
            <a:ext cx="1447800" cy="838200"/>
          </a:xfrm>
          <a:prstGeom prst="ellipse">
            <a:avLst/>
          </a:prstGeom>
          <a:noFill/>
          <a:ln w="25400" cap="flat" cmpd="sng" algn="ctr">
            <a:solidFill>
              <a:schemeClr val="tx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pic>
        <p:nvPicPr>
          <p:cNvPr id="1597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2819400"/>
            <a:ext cx="33893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Glucose is stored in large macromolecule called glycogen, which is 100</a:t>
            </a:r>
            <a:r>
              <a:rPr lang="ja-JP" altLang="en-US" sz="2000">
                <a:latin typeface="Arial" charset="0"/>
                <a:ea typeface="ＭＳ Ｐゴシック" charset="0"/>
              </a:rPr>
              <a:t>’</a:t>
            </a:r>
            <a:r>
              <a:rPr lang="en-US" sz="2000">
                <a:latin typeface="Arial" charset="0"/>
                <a:ea typeface="ＭＳ Ｐゴシック" charset="0"/>
              </a:rPr>
              <a:t>s of glucose</a:t>
            </a:r>
            <a:r>
              <a:rPr lang="ja-JP" altLang="en-US" sz="2000">
                <a:latin typeface="Arial" charset="0"/>
                <a:ea typeface="ＭＳ Ｐゴシック" charset="0"/>
              </a:rPr>
              <a:t>’</a:t>
            </a:r>
            <a:r>
              <a:rPr lang="en-US" sz="2000">
                <a:latin typeface="Arial" charset="0"/>
                <a:ea typeface="ＭＳ Ｐゴシック" charset="0"/>
              </a:rPr>
              <a:t>s bonded together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Plants store glucose as polysaccharide starch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Also as cellulose which helps with rigidity of plants – makes up 50% of wood – hard to break down / digest</a:t>
            </a: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51816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Today: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Use the books for an intro into the biochem unit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Read book pages 51-54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Answer all but questions #4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Homework if you do not get it done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/>
          <p:cNvSpPr>
            <a:spLocks noGrp="1" noRot="1" noChangeArrowheads="1"/>
          </p:cNvSpPr>
          <p:nvPr>
            <p:ph type="title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65890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58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6800850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679825"/>
            <a:ext cx="2590800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850" y="3548063"/>
            <a:ext cx="2978150" cy="33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6793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7939" name="Picture 2" descr="Reinforc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5513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2" descr="Concept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" b="2409"/>
          <a:stretch>
            <a:fillRect/>
          </a:stretch>
        </p:blipFill>
        <p:spPr bwMode="auto">
          <a:xfrm>
            <a:off x="2144713" y="0"/>
            <a:ext cx="5251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10-14 ATB</a:t>
            </a:r>
          </a:p>
        </p:txBody>
      </p:sp>
      <p:sp>
        <p:nvSpPr>
          <p:cNvPr id="169986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12192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All group members must be working.  You must learn the information and know your role in the presentation</a:t>
            </a:r>
          </a:p>
          <a:p>
            <a:r>
              <a:rPr lang="en-US">
                <a:effectLst/>
                <a:latin typeface="Arial" charset="0"/>
              </a:rPr>
              <a:t>By the end of the period…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I need to have your printed NOTE OUTLINE (with a few diagrams to help your classmates)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You should be done with your PowerPoint.</a:t>
            </a:r>
          </a:p>
          <a:p>
            <a:pPr lvl="1"/>
            <a:endParaRPr lang="en-US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>
                <a:latin typeface="Arial Black" charset="0"/>
              </a:rPr>
              <a:t>Biochemistry!!!!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727200" y="4021138"/>
            <a:ext cx="6229350" cy="1624012"/>
          </a:xfrm>
        </p:spPr>
        <p:txBody>
          <a:bodyPr/>
          <a:lstStyle/>
          <a:p>
            <a:pPr marL="0" indent="0" algn="r" eaLnBrk="1" hangingPunct="1">
              <a:buFont typeface="Wingdings" charset="0"/>
              <a:buNone/>
              <a:defRPr/>
            </a:pPr>
            <a:r>
              <a:rPr lang="en-US">
                <a:latin typeface="Arial" charset="0"/>
              </a:rPr>
              <a:t>Chapter 3 </a:t>
            </a:r>
          </a:p>
          <a:p>
            <a:pPr marL="0" indent="0" eaLnBrk="1" hangingPunct="1">
              <a:buFont typeface="Wingdings" charset="0"/>
              <a:buNone/>
              <a:defRPr/>
            </a:pPr>
            <a:endParaRPr lang="en-US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6125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Organic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990600"/>
            <a:ext cx="8235950" cy="54864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b="1" u="sng">
                <a:effectLst/>
                <a:latin typeface="Arial" charset="0"/>
              </a:rPr>
              <a:t>Review</a:t>
            </a:r>
            <a:r>
              <a:rPr lang="en-US" sz="2600" b="1">
                <a:effectLst/>
                <a:latin typeface="Arial" charset="0"/>
              </a:rPr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What element is in most</a:t>
            </a:r>
            <a:br>
              <a:rPr lang="en-US" sz="2600" b="1">
                <a:effectLst/>
                <a:latin typeface="Arial" charset="0"/>
                <a:ea typeface="ＭＳ Ｐゴシック" charset="0"/>
              </a:rPr>
            </a:br>
            <a:r>
              <a:rPr lang="en-US" sz="2600" b="1">
                <a:effectLst/>
                <a:latin typeface="Arial" charset="0"/>
                <a:ea typeface="ＭＳ Ｐゴシック" charset="0"/>
              </a:rPr>
              <a:t>organic compounds?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CARBON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How many valence electrons does carbon have?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Four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What type of bonds can carbon form?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Single, double or </a:t>
            </a:r>
            <a:br>
              <a:rPr lang="en-US" sz="2600" b="1">
                <a:effectLst/>
                <a:latin typeface="Arial" charset="0"/>
                <a:ea typeface="ＭＳ Ｐゴシック" charset="0"/>
              </a:rPr>
            </a:br>
            <a:r>
              <a:rPr lang="en-US" sz="2600" b="1">
                <a:effectLst/>
                <a:latin typeface="Arial" charset="0"/>
                <a:ea typeface="ＭＳ Ｐゴシック" charset="0"/>
              </a:rPr>
              <a:t>triple bonds</a:t>
            </a: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600" b="1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  <a:ea typeface="ＭＳ Ｐゴシック" charset="0"/>
            </a:endParaRP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989388"/>
            <a:ext cx="342900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Organic Compounds</a:t>
            </a:r>
          </a:p>
        </p:txBody>
      </p:sp>
      <p:sp>
        <p:nvSpPr>
          <p:cNvPr id="263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229600" cy="3082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Organic Compounds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carbon atoms joined by covalent bonds and may include other elements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Important elements are (other than carbon)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Hydrogen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Nitrogen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Oxygen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Sulfur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Phosphorus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28600"/>
            <a:ext cx="914400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Hydrocarbons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Compounds that contain only carbon and hydrogen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The simplest hydrocarbon is methane or CH</a:t>
            </a:r>
            <a:r>
              <a:rPr lang="en-US" baseline="-25000">
                <a:effectLst/>
                <a:latin typeface="Arial" charset="0"/>
                <a:ea typeface="ＭＳ Ｐゴシック" charset="0"/>
              </a:rPr>
              <a:t>4</a:t>
            </a:r>
            <a:endParaRPr lang="en-US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Hydrocarbons can be a gas, liquid or solid</a:t>
            </a:r>
          </a:p>
          <a:p>
            <a:endParaRPr lang="en-US">
              <a:effectLst/>
              <a:latin typeface="Arial" charset="0"/>
            </a:endParaRPr>
          </a:p>
        </p:txBody>
      </p:sp>
      <p:pic>
        <p:nvPicPr>
          <p:cNvPr id="30722" name="Picture 4" descr="04_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2263"/>
            <a:ext cx="9144000" cy="399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Rectangle 5"/>
          <p:cNvSpPr>
            <a:spLocks noChangeArrowheads="1"/>
          </p:cNvSpPr>
          <p:nvPr/>
        </p:nvSpPr>
        <p:spPr bwMode="auto">
          <a:xfrm>
            <a:off x="5410200" y="1295400"/>
            <a:ext cx="2590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30" name="Rectangle 6"/>
          <p:cNvSpPr>
            <a:spLocks noChangeArrowheads="1"/>
          </p:cNvSpPr>
          <p:nvPr/>
        </p:nvSpPr>
        <p:spPr bwMode="auto">
          <a:xfrm>
            <a:off x="4572000" y="1905000"/>
            <a:ext cx="2971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8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9" grpId="0" animBg="1"/>
      <p:bldP spid="2826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31746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41275"/>
            <a:ext cx="6134100" cy="681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10/10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a monomer?  Draw a polymer.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Begin discussing the 4 biological macromolecules</a:t>
            </a:r>
          </a:p>
          <a:p>
            <a:pPr lvl="1">
              <a:defRPr/>
            </a:pPr>
            <a:r>
              <a:rPr lang="en-US" dirty="0" smtClean="0"/>
              <a:t>Discuss the research on the macromolecules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r>
              <a:rPr lang="en-US" dirty="0" smtClean="0"/>
              <a:t>ATB’s =&gt; DUE FRIDAY (Should have about 22)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0"/>
            <a:ext cx="8385175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Macromolecules</a:t>
            </a:r>
          </a:p>
        </p:txBody>
      </p:sp>
      <p:sp>
        <p:nvSpPr>
          <p:cNvPr id="264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55600" y="1143000"/>
            <a:ext cx="8788400" cy="4365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Monomers =</a:t>
            </a:r>
          </a:p>
          <a:p>
            <a:pPr lvl="1" eaLnBrk="1" hangingPunct="1">
              <a:lnSpc>
                <a:spcPct val="8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Simple molecule</a:t>
            </a:r>
          </a:p>
          <a:p>
            <a:pPr lvl="1" eaLnBrk="1" hangingPunct="1">
              <a:lnSpc>
                <a:spcPct val="8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Smaller unit of a larger molecule</a:t>
            </a:r>
          </a:p>
          <a:p>
            <a:pPr lvl="1" eaLnBrk="1" hangingPunct="1">
              <a:lnSpc>
                <a:spcPct val="8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Able to attach to other monomers to form polymers</a:t>
            </a:r>
            <a:endParaRPr lang="en-US" b="1">
              <a:effectLst/>
              <a:latin typeface="Arial" charset="0"/>
              <a:ea typeface="ＭＳ Ｐゴシック" charset="0"/>
            </a:endParaRPr>
          </a:p>
          <a:p>
            <a:r>
              <a:rPr lang="en-US" b="1">
                <a:effectLst/>
                <a:latin typeface="Arial" charset="0"/>
              </a:rPr>
              <a:t>Polymers =</a:t>
            </a:r>
            <a:endParaRPr lang="en-US">
              <a:effectLst/>
              <a:latin typeface="Arial" charset="0"/>
            </a:endParaRP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long chains of repeated molecules</a:t>
            </a:r>
          </a:p>
          <a:p>
            <a:r>
              <a:rPr lang="en-US">
                <a:effectLst/>
                <a:latin typeface="Arial" charset="0"/>
              </a:rPr>
              <a:t>Draw: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28600"/>
            <a:ext cx="2819400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4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381000"/>
            <a:ext cx="8458200" cy="518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effectLst/>
                <a:latin typeface="Arial" charset="0"/>
              </a:rPr>
              <a:t>Macromolecules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large-size molecules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Three types of polymers are essential to life: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Proteins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Nucleic acids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Carbohydrates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Lipids (are not polymers, but are also essential)</a:t>
            </a:r>
          </a:p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3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3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Review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44 </a:t>
            </a:r>
          </a:p>
          <a:p>
            <a:pPr>
              <a:defRPr/>
            </a:pPr>
            <a:r>
              <a:rPr lang="en-US" dirty="0" smtClean="0"/>
              <a:t>#1, 2a, 3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10/11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are the two functions of carbohydrates?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Continue with your macromolecule research</a:t>
            </a:r>
          </a:p>
          <a:p>
            <a:pPr lvl="1">
              <a:defRPr/>
            </a:pPr>
            <a:r>
              <a:rPr lang="en-US" dirty="0" smtClean="0"/>
              <a:t>Describe carbohydrates and lipids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10/12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are the three </a:t>
            </a:r>
            <a:r>
              <a:rPr lang="en-US" dirty="0" err="1" smtClean="0"/>
              <a:t>monosaccharides</a:t>
            </a:r>
            <a:r>
              <a:rPr lang="en-US" dirty="0" smtClean="0"/>
              <a:t>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Continue research</a:t>
            </a:r>
          </a:p>
          <a:p>
            <a:pPr lvl="1">
              <a:defRPr/>
            </a:pPr>
            <a:r>
              <a:rPr lang="en-US" dirty="0" smtClean="0"/>
              <a:t>Turn in ATB’s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10/15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three elements make up carbohydrates?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START NEW ATB SHEET</a:t>
            </a:r>
          </a:p>
          <a:p>
            <a:pPr lvl="1">
              <a:defRPr/>
            </a:pPr>
            <a:r>
              <a:rPr lang="en-US" dirty="0" smtClean="0"/>
              <a:t>Continue with the macromolecule research</a:t>
            </a:r>
          </a:p>
          <a:p>
            <a:pPr lvl="1">
              <a:defRPr/>
            </a:pPr>
            <a:r>
              <a:rPr lang="en-US" dirty="0" smtClean="0"/>
              <a:t>You will have today and tomorrow to finish the research in class!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r>
              <a:rPr lang="en-US" dirty="0" smtClean="0"/>
              <a:t>Quiz on Thursday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10/16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the function of cellulose in plants?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Last day for research</a:t>
            </a:r>
          </a:p>
          <a:p>
            <a:pPr lvl="2">
              <a:defRPr/>
            </a:pPr>
            <a:r>
              <a:rPr lang="en-US" dirty="0" smtClean="0"/>
              <a:t>Library passes?</a:t>
            </a:r>
          </a:p>
          <a:p>
            <a:pPr lvl="1">
              <a:defRPr/>
            </a:pPr>
            <a:r>
              <a:rPr lang="en-US" dirty="0" smtClean="0"/>
              <a:t>Tomorrow:  Start discussing the macromolecules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838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10/17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848600" cy="5638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are the two main functions of lipids?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Discuss the macromolecules – carbohydrates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35387"/>
            <a:ext cx="7772400" cy="879013"/>
          </a:xfrm>
        </p:spPr>
        <p:txBody>
          <a:bodyPr/>
          <a:lstStyle/>
          <a:p>
            <a:r>
              <a:rPr lang="en-US" dirty="0" smtClean="0"/>
              <a:t>10/18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8007350" cy="5257800"/>
          </a:xfrm>
        </p:spPr>
        <p:txBody>
          <a:bodyPr/>
          <a:lstStyle/>
          <a:p>
            <a:r>
              <a:rPr lang="en-US" dirty="0" smtClean="0"/>
              <a:t>What are the four major macromolecules found in living organisms?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Begin discussing carbohydrates </a:t>
            </a:r>
            <a:endParaRPr lang="en-US" dirty="0"/>
          </a:p>
          <a:p>
            <a:pPr lvl="1">
              <a:defRPr/>
            </a:pPr>
            <a:r>
              <a:rPr lang="en-US" dirty="0"/>
              <a:t>Assignment – worksheet packet pages #3 (skip 7) and 4 (skip #9</a:t>
            </a:r>
            <a:r>
              <a:rPr lang="en-US" dirty="0" smtClean="0"/>
              <a:t>)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r>
              <a:rPr lang="en-US" dirty="0"/>
              <a:t>Macromolecule research – due tomorrow!</a:t>
            </a:r>
          </a:p>
          <a:p>
            <a:pPr lvl="1">
              <a:defRPr/>
            </a:pPr>
            <a:r>
              <a:rPr lang="en-US" dirty="0" smtClean="0"/>
              <a:t>QUIZ TOMORROW – On what you researched</a:t>
            </a:r>
            <a:endParaRPr lang="en-US" dirty="0"/>
          </a:p>
          <a:p>
            <a:pPr lvl="1">
              <a:defRPr/>
            </a:pPr>
            <a:r>
              <a:rPr lang="en-US" dirty="0"/>
              <a:t>Period 8 – turn in the ATB’s!!!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455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58723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Mono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one</a:t>
            </a:r>
          </a:p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Poly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many</a:t>
            </a:r>
          </a:p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mer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parts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28600"/>
            <a:ext cx="8763000" cy="51054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endParaRPr lang="en-US" sz="2600">
              <a:latin typeface="Arial" charset="0"/>
              <a:ea typeface="ＭＳ Ｐゴシック" charset="0"/>
            </a:endParaRPr>
          </a:p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8600"/>
            <a:ext cx="3429000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81600" y="3048000"/>
            <a:ext cx="3962400" cy="3810000"/>
            <a:chOff x="3931904" y="1905000"/>
            <a:chExt cx="3516646" cy="3057525"/>
          </a:xfrm>
        </p:grpSpPr>
        <p:pic>
          <p:nvPicPr>
            <p:cNvPr id="4301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1904" y="1905000"/>
              <a:ext cx="1951790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5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1905000"/>
              <a:ext cx="1581150" cy="305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42640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6975"/>
            <a:ext cx="41148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The 4 Macromolecules we</a:t>
            </a:r>
            <a:r>
              <a:rPr lang="ja-JP" altLang="en-US">
                <a:effectLst/>
                <a:latin typeface="Arial Black" charset="0"/>
              </a:rPr>
              <a:t>’</a:t>
            </a:r>
            <a:r>
              <a:rPr lang="en-US" altLang="ja-JP">
                <a:effectLst/>
                <a:latin typeface="Arial Black" charset="0"/>
              </a:rPr>
              <a:t>ll discuss…</a:t>
            </a:r>
            <a:endParaRPr lang="en-US">
              <a:effectLst/>
              <a:latin typeface="Arial Black" charset="0"/>
            </a:endParaRPr>
          </a:p>
        </p:txBody>
      </p:sp>
      <p:sp>
        <p:nvSpPr>
          <p:cNvPr id="450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Proteins </a:t>
            </a:r>
          </a:p>
          <a:p>
            <a:r>
              <a:rPr lang="en-US">
                <a:effectLst/>
                <a:latin typeface="Arial" charset="0"/>
              </a:rPr>
              <a:t>Carbohydrates</a:t>
            </a:r>
          </a:p>
          <a:p>
            <a:r>
              <a:rPr lang="en-US">
                <a:effectLst/>
                <a:latin typeface="Arial" charset="0"/>
              </a:rPr>
              <a:t>Nucleic Acids</a:t>
            </a:r>
          </a:p>
          <a:p>
            <a:r>
              <a:rPr lang="en-US">
                <a:effectLst/>
                <a:latin typeface="Arial" charset="0"/>
              </a:rPr>
              <a:t>Lipids</a:t>
            </a:r>
          </a:p>
        </p:txBody>
      </p:sp>
      <p:sp>
        <p:nvSpPr>
          <p:cNvPr id="45059" name="AutoShape 4"/>
          <p:cNvSpPr>
            <a:spLocks/>
          </p:cNvSpPr>
          <p:nvPr/>
        </p:nvSpPr>
        <p:spPr bwMode="auto">
          <a:xfrm>
            <a:off x="3886200" y="2057400"/>
            <a:ext cx="1524000" cy="15240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0" name="WordArt 5"/>
          <p:cNvSpPr>
            <a:spLocks noChangeArrowheads="1" noChangeShapeType="1" noTextEdit="1"/>
          </p:cNvSpPr>
          <p:nvPr/>
        </p:nvSpPr>
        <p:spPr bwMode="auto">
          <a:xfrm>
            <a:off x="5715000" y="2514600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  <a:ea typeface="Arial Black"/>
                <a:cs typeface="Arial Black"/>
              </a:rPr>
              <a:t>Polymers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295400"/>
            <a:ext cx="8007350" cy="4191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000" u="sng">
                <a:effectLst/>
                <a:latin typeface="Arial" charset="0"/>
              </a:rPr>
              <a:t>Carbohydrate</a:t>
            </a:r>
            <a:r>
              <a:rPr lang="en-US" sz="3000">
                <a:effectLst/>
                <a:latin typeface="Arial" charset="0"/>
              </a:rPr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Polymer composed </a:t>
            </a:r>
            <a:br>
              <a:rPr lang="en-US" sz="2600">
                <a:effectLst/>
                <a:latin typeface="Arial" charset="0"/>
                <a:ea typeface="ＭＳ Ｐゴシック" charset="0"/>
              </a:rPr>
            </a:br>
            <a:r>
              <a:rPr lang="en-US" sz="2600">
                <a:effectLst/>
                <a:latin typeface="Arial" charset="0"/>
                <a:ea typeface="ＭＳ Ｐゴシック" charset="0"/>
              </a:rPr>
              <a:t>of C, H, and O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Usually in a 1:2:1 ratio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u="sng">
                <a:effectLst/>
                <a:latin typeface="Arial" charset="0"/>
              </a:rPr>
              <a:t>Sugars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effectLst/>
                <a:latin typeface="Arial" charset="0"/>
                <a:ea typeface="ＭＳ Ｐゴシック" charset="0"/>
              </a:rPr>
              <a:t>simple carbohydrates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u="sng">
                <a:effectLst/>
                <a:latin typeface="Arial" charset="0"/>
              </a:rPr>
              <a:t>Glucose</a:t>
            </a:r>
            <a:r>
              <a:rPr lang="en-US">
                <a:effectLst/>
                <a:latin typeface="Arial" charset="0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effectLst/>
                <a:latin typeface="Arial" charset="0"/>
                <a:ea typeface="ＭＳ Ｐゴシック" charset="0"/>
              </a:rPr>
              <a:t>provides chemical energy for cells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effectLst/>
                <a:latin typeface="Arial" charset="0"/>
                <a:ea typeface="ＭＳ Ｐゴシック" charset="0"/>
              </a:rPr>
              <a:t>C</a:t>
            </a:r>
            <a:r>
              <a:rPr lang="en-US" baseline="-25000">
                <a:effectLst/>
                <a:latin typeface="Arial" charset="0"/>
                <a:ea typeface="ＭＳ Ｐゴシック" charset="0"/>
              </a:rPr>
              <a:t>6</a:t>
            </a:r>
            <a:r>
              <a:rPr lang="en-US">
                <a:effectLst/>
                <a:latin typeface="Arial" charset="0"/>
                <a:ea typeface="ＭＳ Ｐゴシック" charset="0"/>
              </a:rPr>
              <a:t>H</a:t>
            </a:r>
            <a:r>
              <a:rPr lang="en-US" baseline="-25000">
                <a:effectLst/>
                <a:latin typeface="Arial" charset="0"/>
                <a:ea typeface="ＭＳ Ｐゴシック" charset="0"/>
              </a:rPr>
              <a:t>12</a:t>
            </a:r>
            <a:r>
              <a:rPr lang="en-US">
                <a:effectLst/>
                <a:latin typeface="Arial" charset="0"/>
                <a:ea typeface="ＭＳ Ｐゴシック" charset="0"/>
              </a:rPr>
              <a:t>O</a:t>
            </a:r>
            <a:r>
              <a:rPr lang="en-US" baseline="-25000">
                <a:effectLst/>
                <a:latin typeface="Arial" charset="0"/>
                <a:ea typeface="ＭＳ Ｐゴシック" charset="0"/>
              </a:rPr>
              <a:t>6</a:t>
            </a:r>
            <a:endParaRPr lang="en-US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90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300">
              <a:latin typeface="Arial" charset="0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360863"/>
            <a:ext cx="2514600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0"/>
            <a:ext cx="40544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49</a:t>
            </a:r>
          </a:p>
          <a:p>
            <a:pPr>
              <a:defRPr/>
            </a:pPr>
            <a:r>
              <a:rPr lang="en-US" dirty="0" smtClean="0"/>
              <a:t>#1-3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Carbohydrate Function</a:t>
            </a:r>
          </a:p>
        </p:txBody>
      </p:sp>
      <p:sp>
        <p:nvSpPr>
          <p:cNvPr id="288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8382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>
                <a:latin typeface="Arial" charset="0"/>
              </a:rPr>
              <a:t>Animals</a:t>
            </a:r>
            <a:r>
              <a:rPr lang="en-US" sz="28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>
                <a:latin typeface="Arial" charset="0"/>
                <a:ea typeface="ＭＳ Ｐゴシック" charset="0"/>
              </a:rPr>
              <a:t>Short term energy </a:t>
            </a:r>
            <a:r>
              <a:rPr lang="en-US" b="1" dirty="0" smtClean="0">
                <a:latin typeface="Arial" charset="0"/>
                <a:ea typeface="ＭＳ Ｐゴシック" charset="0"/>
              </a:rPr>
              <a:t>use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Longer term = stored </a:t>
            </a:r>
            <a:r>
              <a:rPr lang="en-US" b="1" dirty="0">
                <a:latin typeface="Arial" charset="0"/>
                <a:ea typeface="ＭＳ Ｐゴシック" charset="0"/>
              </a:rPr>
              <a:t>as </a:t>
            </a:r>
            <a:r>
              <a:rPr lang="en-US" b="1" dirty="0" smtClean="0">
                <a:latin typeface="Arial" charset="0"/>
                <a:ea typeface="ＭＳ Ｐゴシック" charset="0"/>
              </a:rPr>
              <a:t>glycogen</a:t>
            </a:r>
            <a:endParaRPr lang="en-US" b="1" dirty="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(Stored </a:t>
            </a:r>
            <a:r>
              <a:rPr lang="en-US" b="1" dirty="0">
                <a:latin typeface="Arial" charset="0"/>
                <a:ea typeface="ＭＳ Ｐゴシック" charset="0"/>
              </a:rPr>
              <a:t>in liver / muscles ready for </a:t>
            </a:r>
            <a:r>
              <a:rPr lang="en-US" b="1" dirty="0" smtClean="0">
                <a:latin typeface="Arial" charset="0"/>
                <a:ea typeface="ＭＳ Ｐゴシック" charset="0"/>
              </a:rPr>
              <a:t>use)</a:t>
            </a:r>
            <a:endParaRPr lang="en-US" b="1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>
                <a:latin typeface="Arial" charset="0"/>
              </a:rPr>
              <a:t>Plants</a:t>
            </a:r>
            <a:r>
              <a:rPr lang="en-US" sz="28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>
                <a:latin typeface="Arial" charset="0"/>
                <a:ea typeface="ＭＳ Ｐゴシック" charset="0"/>
              </a:rPr>
              <a:t>Energy </a:t>
            </a:r>
            <a:r>
              <a:rPr lang="en-US" b="1" dirty="0" smtClean="0">
                <a:latin typeface="Arial" charset="0"/>
                <a:ea typeface="ＭＳ Ｐゴシック" charset="0"/>
              </a:rPr>
              <a:t>source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Stored </a:t>
            </a:r>
            <a:r>
              <a:rPr lang="en-US" b="1" dirty="0">
                <a:latin typeface="Arial" charset="0"/>
                <a:ea typeface="ＭＳ Ｐゴシック" charset="0"/>
              </a:rPr>
              <a:t>as starch (ex:  potatoes)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>
                <a:latin typeface="Arial" charset="0"/>
                <a:ea typeface="ＭＳ Ｐゴシック" charset="0"/>
              </a:rPr>
              <a:t>Starch = a complex carbohydrate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u="sng" dirty="0">
                <a:latin typeface="Arial" charset="0"/>
                <a:ea typeface="ＭＳ Ｐゴシック" charset="0"/>
              </a:rPr>
              <a:t>Cellulose</a:t>
            </a:r>
            <a:r>
              <a:rPr lang="en-US" b="1" dirty="0">
                <a:latin typeface="Arial" charset="0"/>
                <a:ea typeface="ＭＳ Ｐゴシック" charset="0"/>
              </a:rPr>
              <a:t> – straight chains of glucose used for structure</a:t>
            </a: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43450"/>
            <a:ext cx="28194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080000"/>
            <a:ext cx="35433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8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8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8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8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8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8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4915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Complex carbohydrates build structures and store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Cellulose – plant structure</a:t>
            </a:r>
          </a:p>
        </p:txBody>
      </p:sp>
      <p:sp>
        <p:nvSpPr>
          <p:cNvPr id="5017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63246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385175" cy="1066800"/>
          </a:xfrm>
        </p:spPr>
        <p:txBody>
          <a:bodyPr/>
          <a:lstStyle/>
          <a:p>
            <a:r>
              <a:rPr lang="en-US" dirty="0" smtClean="0"/>
              <a:t>10/19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066800"/>
            <a:ext cx="8007350" cy="5486400"/>
          </a:xfrm>
        </p:spPr>
        <p:txBody>
          <a:bodyPr/>
          <a:lstStyle/>
          <a:p>
            <a:r>
              <a:rPr lang="en-US" dirty="0" smtClean="0"/>
              <a:t>What is the monomer of a protein? (look at your PowerPoint's)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Turn in your page 49 #1-3 answers</a:t>
            </a:r>
          </a:p>
          <a:p>
            <a:pPr lvl="1"/>
            <a:r>
              <a:rPr lang="en-US" dirty="0" smtClean="0"/>
              <a:t>Get out your PowerPoint research</a:t>
            </a:r>
          </a:p>
          <a:p>
            <a:pPr lvl="1"/>
            <a:r>
              <a:rPr lang="en-US" dirty="0" smtClean="0"/>
              <a:t>QUIZ on the macromolecules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When you are done –  </a:t>
            </a:r>
            <a:r>
              <a:rPr lang="en-US" dirty="0"/>
              <a:t>Assignment – worksheet packet pages #3 (skip 7) and 4 (skip #9</a:t>
            </a:r>
            <a:r>
              <a:rPr lang="en-US" dirty="0" smtClean="0"/>
              <a:t>)  -- Finish it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404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007350" cy="4191000"/>
          </a:xfrm>
        </p:spPr>
        <p:txBody>
          <a:bodyPr/>
          <a:lstStyle/>
          <a:p>
            <a:r>
              <a:rPr lang="en-US" dirty="0"/>
              <a:t>What is the formula for glucose?</a:t>
            </a:r>
          </a:p>
          <a:p>
            <a:endParaRPr lang="en-US" dirty="0"/>
          </a:p>
          <a:p>
            <a:r>
              <a:rPr lang="en-US" dirty="0" smtClean="0"/>
              <a:t>Today: </a:t>
            </a:r>
          </a:p>
          <a:p>
            <a:pPr marL="342900" lvl="1" indent="-342900">
              <a:buClr>
                <a:schemeClr val="hlink"/>
              </a:buClr>
            </a:pPr>
            <a:r>
              <a:rPr lang="en-US" dirty="0" smtClean="0"/>
              <a:t>Go over assignment </a:t>
            </a:r>
            <a:r>
              <a:rPr lang="en-US" dirty="0"/>
              <a:t>– worksheet packet pages #3 (skip 7) and 4 (skip #9</a:t>
            </a:r>
            <a:r>
              <a:rPr lang="en-US" dirty="0" smtClean="0"/>
              <a:t>)</a:t>
            </a:r>
          </a:p>
          <a:p>
            <a:pPr marL="342900" lvl="1" indent="-342900">
              <a:buClr>
                <a:schemeClr val="hlink"/>
              </a:buClr>
            </a:pPr>
            <a:endParaRPr lang="en-US" dirty="0" smtClean="0"/>
          </a:p>
          <a:p>
            <a:pPr marL="342900" lvl="1" indent="-342900">
              <a:buClr>
                <a:schemeClr val="hlink"/>
              </a:buClr>
            </a:pPr>
            <a:r>
              <a:rPr lang="en-US" dirty="0" smtClean="0"/>
              <a:t>Continue to discuss carbohydrates</a:t>
            </a:r>
          </a:p>
          <a:p>
            <a:pPr marL="342900" lvl="1" indent="-342900">
              <a:buClr>
                <a:schemeClr val="hlink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109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Arial" charset="0"/>
              </a:rPr>
              <a:t>Monosaccharide's</a:t>
            </a:r>
          </a:p>
          <a:p>
            <a:pPr lvl="1">
              <a:defRPr/>
            </a:pP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One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r>
              <a:rPr lang="en-US">
                <a:latin typeface="Arial" charset="0"/>
                <a:ea typeface="ＭＳ Ｐゴシック" charset="0"/>
              </a:rPr>
              <a:t>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sugar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endParaRPr lang="en-US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Monomer of a carbohydrate</a:t>
            </a:r>
          </a:p>
          <a:p>
            <a:pPr>
              <a:defRPr/>
            </a:pPr>
            <a:r>
              <a:rPr lang="en-US" u="sng">
                <a:latin typeface="Arial" charset="0"/>
              </a:rPr>
              <a:t>Examples</a:t>
            </a:r>
            <a:r>
              <a:rPr lang="en-US">
                <a:latin typeface="Arial" charset="0"/>
              </a:rPr>
              <a:t>: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Glucose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Fructose (from fruits)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Galactose (in milk)</a:t>
            </a: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13" y="3962400"/>
            <a:ext cx="479266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04800"/>
            <a:ext cx="1838325" cy="30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" charset="0"/>
              </a:rPr>
              <a:t>What are disaccharides?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Means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Two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Sugars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two </a:t>
            </a:r>
            <a:r>
              <a:rPr lang="en-US" dirty="0" smtClean="0">
                <a:latin typeface="Arial" charset="0"/>
                <a:ea typeface="ＭＳ Ｐゴシック" charset="0"/>
              </a:rPr>
              <a:t>monosaccharide's join </a:t>
            </a:r>
            <a:r>
              <a:rPr lang="en-US" dirty="0">
                <a:latin typeface="Arial" charset="0"/>
                <a:ea typeface="ＭＳ Ｐゴシック" charset="0"/>
              </a:rPr>
              <a:t>to form a </a:t>
            </a:r>
            <a:r>
              <a:rPr lang="en-US" dirty="0" err="1" smtClean="0">
                <a:latin typeface="Arial" charset="0"/>
                <a:ea typeface="ＭＳ Ｐゴシック" charset="0"/>
              </a:rPr>
              <a:t>dissaccharide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u="sng" dirty="0">
                <a:latin typeface="Arial" charset="0"/>
                <a:ea typeface="ＭＳ Ｐゴシック" charset="0"/>
              </a:rPr>
              <a:t>Example</a:t>
            </a:r>
            <a:r>
              <a:rPr lang="en-US" dirty="0">
                <a:latin typeface="Arial" charset="0"/>
                <a:ea typeface="ＭＳ Ｐゴシック" charset="0"/>
              </a:rPr>
              <a:t>:  Glucose + fructose = sucrose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365918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033838" y="3657600"/>
            <a:ext cx="3814762" cy="3182938"/>
            <a:chOff x="2541" y="2304"/>
            <a:chExt cx="2403" cy="2005"/>
          </a:xfrm>
        </p:grpSpPr>
        <p:pic>
          <p:nvPicPr>
            <p:cNvPr id="53253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" y="2304"/>
              <a:ext cx="1864" cy="2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ight Arrow 6"/>
            <p:cNvSpPr/>
            <p:nvPr/>
          </p:nvSpPr>
          <p:spPr bwMode="auto">
            <a:xfrm>
              <a:off x="2541" y="3031"/>
              <a:ext cx="630" cy="330"/>
            </a:xfrm>
            <a:prstGeom prst="rightArrow">
              <a:avLst/>
            </a:prstGeom>
            <a:solidFill>
              <a:schemeClr val="tx2">
                <a:lumMod val="1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Arial" charset="0"/>
              </a:rPr>
              <a:t>What are polysaccharides?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Means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many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r>
              <a:rPr lang="en-US">
                <a:latin typeface="Arial" charset="0"/>
                <a:ea typeface="ＭＳ Ｐゴシック" charset="0"/>
              </a:rPr>
              <a:t>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sugars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endParaRPr lang="en-US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Carbs. Made with more than three sugars</a:t>
            </a:r>
          </a:p>
          <a:p>
            <a:pPr>
              <a:defRPr/>
            </a:pPr>
            <a:endParaRPr lang="en-US">
              <a:latin typeface="Arial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3276600"/>
            <a:ext cx="59563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 - Glycogen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28750"/>
            <a:ext cx="72390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0" y="1447800"/>
            <a:ext cx="8007350" cy="4191000"/>
          </a:xfrm>
        </p:spPr>
        <p:txBody>
          <a:bodyPr/>
          <a:lstStyle/>
          <a:p>
            <a:pPr marL="342900" lvl="2" indent="-342900">
              <a:defRPr/>
            </a:pPr>
            <a:r>
              <a:rPr lang="en-US" sz="2500" u="sng">
                <a:latin typeface="Arial" charset="0"/>
                <a:ea typeface="ＭＳ Ｐゴシック" charset="0"/>
              </a:rPr>
              <a:t>Isomers</a:t>
            </a:r>
            <a:r>
              <a:rPr lang="en-US" sz="2500">
                <a:latin typeface="Arial" charset="0"/>
                <a:ea typeface="ＭＳ Ｐゴシック" charset="0"/>
              </a:rPr>
              <a:t> – </a:t>
            </a:r>
          </a:p>
          <a:p>
            <a:pPr lvl="3"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same chemical formula, different structure</a:t>
            </a:r>
          </a:p>
          <a:p>
            <a:pPr lvl="3"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EX: - monosaccharide's</a:t>
            </a:r>
          </a:p>
          <a:p>
            <a:pPr marL="342900" lvl="2" indent="-342900"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</a:t>
            </a:r>
            <a:r>
              <a:rPr lang="en-US" sz="2500" baseline="-25000">
                <a:latin typeface="Arial" charset="0"/>
                <a:ea typeface="ＭＳ Ｐゴシック" charset="0"/>
              </a:rPr>
              <a:t>6</a:t>
            </a:r>
            <a:r>
              <a:rPr lang="en-US" sz="2500">
                <a:latin typeface="Arial" charset="0"/>
                <a:ea typeface="ＭＳ Ｐゴシック" charset="0"/>
              </a:rPr>
              <a:t>H</a:t>
            </a:r>
            <a:r>
              <a:rPr lang="en-US" sz="2500" baseline="-25000">
                <a:latin typeface="Arial" charset="0"/>
                <a:ea typeface="ＭＳ Ｐゴシック" charset="0"/>
              </a:rPr>
              <a:t>12</a:t>
            </a:r>
            <a:r>
              <a:rPr lang="en-US" sz="2500">
                <a:latin typeface="Arial" charset="0"/>
                <a:ea typeface="ＭＳ Ｐゴシック" charset="0"/>
              </a:rPr>
              <a:t>O</a:t>
            </a:r>
            <a:r>
              <a:rPr lang="en-US" sz="2500" baseline="-25000">
                <a:latin typeface="Arial" charset="0"/>
                <a:ea typeface="ＭＳ Ｐゴシック" charset="0"/>
              </a:rPr>
              <a:t>6</a:t>
            </a:r>
          </a:p>
          <a:p>
            <a:pPr marL="342900" lvl="2" indent="-342900">
              <a:buFont typeface="Wingdings" charset="0"/>
              <a:buNone/>
              <a:defRPr/>
            </a:pPr>
            <a:endParaRPr lang="en-US" sz="2500" baseline="-25000">
              <a:latin typeface="Arial" charset="0"/>
              <a:ea typeface="ＭＳ Ｐゴシック" charset="0"/>
            </a:endParaRPr>
          </a:p>
          <a:p>
            <a:pPr marL="342900" lvl="2" indent="-342900">
              <a:buFont typeface="Wingdings" charset="0"/>
              <a:buNone/>
              <a:defRPr/>
            </a:pPr>
            <a:endParaRPr lang="en-US" sz="25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939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771775"/>
            <a:ext cx="5554663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10/9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a macromolecule? (figure it out)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Take a quick pre-quiz on biochemistry and macromolecules</a:t>
            </a:r>
          </a:p>
          <a:p>
            <a:pPr lvl="1">
              <a:defRPr/>
            </a:pPr>
            <a:r>
              <a:rPr lang="en-US" dirty="0" smtClean="0"/>
              <a:t>Begin discussing biochemistry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smtClean="0"/>
              <a:t>Surface Tension Labs – Due Today!!!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6144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79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94063"/>
            <a:ext cx="3733800" cy="288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679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371600"/>
            <a:ext cx="308610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6794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05200"/>
            <a:ext cx="33147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10/23    ATB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6451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What is an isomer?  What is the isomer example we discussed in class?</a:t>
            </a:r>
            <a:endParaRPr lang="en-US" dirty="0">
              <a:effectLst/>
              <a:latin typeface="Arial" charset="0"/>
            </a:endParaRPr>
          </a:p>
          <a:p>
            <a:r>
              <a:rPr lang="en-US" dirty="0">
                <a:effectLst/>
                <a:latin typeface="Arial" charset="0"/>
              </a:rPr>
              <a:t>Today: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Discuss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hydrolysis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and condensation reactions.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Discuss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lipids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How do polymers bond?</a:t>
            </a:r>
          </a:p>
        </p:txBody>
      </p:sp>
      <p:sp>
        <p:nvSpPr>
          <p:cNvPr id="162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066800"/>
            <a:ext cx="8305800" cy="5334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>
                <a:effectLst/>
                <a:latin typeface="Arial" charset="0"/>
              </a:rPr>
              <a:t>Condensation (dehydration) reactions!! </a:t>
            </a:r>
          </a:p>
          <a:p>
            <a:pPr>
              <a:lnSpc>
                <a:spcPct val="90000"/>
              </a:lnSpc>
              <a:buFont typeface="Wingdings" charset="0"/>
              <a:buNone/>
              <a:defRPr/>
            </a:pPr>
            <a:endParaRPr lang="en-US"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>
                <a:latin typeface="Arial" charset="0"/>
              </a:rPr>
              <a:t>Condensation (dehydration) reaction</a:t>
            </a:r>
            <a:r>
              <a:rPr lang="en-US" sz="280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Chemical reaction that links monomers into polymers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Each time a monomer is added, water is released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u="sng">
                <a:latin typeface="Arial" charset="0"/>
                <a:ea typeface="ＭＳ Ｐゴシック" charset="0"/>
              </a:rPr>
              <a:t>Example</a:t>
            </a:r>
            <a:r>
              <a:rPr lang="en-US">
                <a:latin typeface="Arial" charset="0"/>
                <a:ea typeface="ＭＳ Ｐゴシック" charset="0"/>
              </a:rPr>
              <a:t>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Glucose + fructose </a:t>
            </a:r>
            <a:r>
              <a:rPr lang="en-US" sz="2800">
                <a:latin typeface="Arial" charset="0"/>
                <a:ea typeface="ＭＳ Ｐゴシック" charset="0"/>
                <a:sym typeface="Wingdings" charset="0"/>
              </a:rPr>
              <a:t> sucrose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Take a water from the reactants (dehydration)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Building monomers up</a:t>
            </a:r>
          </a:p>
          <a:p>
            <a:pPr>
              <a:lnSpc>
                <a:spcPct val="90000"/>
              </a:lnSpc>
              <a:defRPr/>
            </a:pPr>
            <a:endParaRPr lang="en-US" sz="2800">
              <a:effectLst/>
              <a:latin typeface="Arial" charset="0"/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6400800" y="32766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286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Condensation Reaction</a:t>
            </a:r>
          </a:p>
        </p:txBody>
      </p:sp>
      <p:sp>
        <p:nvSpPr>
          <p:cNvPr id="66562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grpSp>
        <p:nvGrpSpPr>
          <p:cNvPr id="66563" name="Group 4"/>
          <p:cNvGrpSpPr>
            <a:grpSpLocks/>
          </p:cNvGrpSpPr>
          <p:nvPr/>
        </p:nvGrpSpPr>
        <p:grpSpPr bwMode="auto">
          <a:xfrm>
            <a:off x="0" y="1295400"/>
            <a:ext cx="8382000" cy="3505200"/>
            <a:chOff x="336" y="816"/>
            <a:chExt cx="4416" cy="1863"/>
          </a:xfrm>
        </p:grpSpPr>
        <p:grpSp>
          <p:nvGrpSpPr>
            <p:cNvPr id="6656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6656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56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656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6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33938"/>
            <a:ext cx="41148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Condensation Reaction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371600"/>
            <a:ext cx="8007350" cy="41910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Condensation reaction creating a polysaccharide (carbohydrate)</a:t>
            </a:r>
          </a:p>
        </p:txBody>
      </p:sp>
      <p:pic>
        <p:nvPicPr>
          <p:cNvPr id="686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19325"/>
            <a:ext cx="5943600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6200"/>
            <a:ext cx="8385175" cy="974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Condensation Reaction</a:t>
            </a:r>
          </a:p>
        </p:txBody>
      </p:sp>
      <p:sp>
        <p:nvSpPr>
          <p:cNvPr id="7065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0668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Forms bonds – takes energy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7065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1013"/>
            <a:ext cx="7848600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How do they break down?</a:t>
            </a:r>
          </a:p>
        </p:txBody>
      </p:sp>
      <p:sp>
        <p:nvSpPr>
          <p:cNvPr id="3000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447800"/>
            <a:ext cx="8616950" cy="4648200"/>
          </a:xfrm>
        </p:spPr>
        <p:txBody>
          <a:bodyPr/>
          <a:lstStyle/>
          <a:p>
            <a:pPr>
              <a:defRPr/>
            </a:pPr>
            <a:r>
              <a:rPr lang="en-US" u="sng" dirty="0">
                <a:latin typeface="Arial" charset="0"/>
              </a:rPr>
              <a:t>Hydrolysis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Addition of water to polymers in order to break them down into monomers</a:t>
            </a:r>
          </a:p>
          <a:p>
            <a:pPr lvl="1">
              <a:defRPr/>
            </a:pP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Hydro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= water</a:t>
            </a:r>
          </a:p>
          <a:p>
            <a:pPr lvl="1">
              <a:defRPr/>
            </a:pP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 err="1">
                <a:latin typeface="Arial" charset="0"/>
                <a:ea typeface="ＭＳ Ｐゴシック" charset="0"/>
              </a:rPr>
              <a:t>lysis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= break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  <a:p>
            <a:pPr>
              <a:defRPr/>
            </a:pPr>
            <a:r>
              <a:rPr lang="en-US" dirty="0">
                <a:latin typeface="Arial" charset="0"/>
              </a:rPr>
              <a:t>Hydrolysis reactions – Putting a water back in to break down polymers</a:t>
            </a:r>
            <a:endParaRPr lang="en-US" sz="2800" dirty="0">
              <a:latin typeface="Arial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6781800" y="3048000"/>
            <a:ext cx="762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6400800" y="38100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590800" y="3048000"/>
            <a:ext cx="1219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2286000" y="3581400"/>
            <a:ext cx="1219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0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0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  <p:bldP spid="72710" grpId="0" animBg="1"/>
      <p:bldP spid="727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Hydrolysis Reaction</a:t>
            </a:r>
          </a:p>
        </p:txBody>
      </p:sp>
      <p:sp>
        <p:nvSpPr>
          <p:cNvPr id="74754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752600"/>
            <a:ext cx="3927475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Sucr</a:t>
            </a:r>
            <a:r>
              <a:rPr lang="en-US" u="sng">
                <a:effectLst/>
                <a:latin typeface="Arial" charset="0"/>
              </a:rPr>
              <a:t>ASE</a:t>
            </a:r>
            <a:r>
              <a:rPr lang="en-US">
                <a:effectLst/>
                <a:latin typeface="Arial" charset="0"/>
              </a:rPr>
              <a:t> is the enzyme that breaks down sucrose</a:t>
            </a:r>
          </a:p>
          <a:p>
            <a:r>
              <a:rPr lang="en-US">
                <a:effectLst/>
                <a:latin typeface="Arial" charset="0"/>
              </a:rPr>
              <a:t>Terms with –ASE on the end typically mean it</a:t>
            </a:r>
            <a:r>
              <a:rPr lang="ja-JP" altLang="en-US">
                <a:effectLst/>
                <a:latin typeface="Arial" charset="0"/>
              </a:rPr>
              <a:t>’</a:t>
            </a:r>
            <a:r>
              <a:rPr lang="en-US" altLang="ja-JP">
                <a:effectLst/>
                <a:latin typeface="Arial" charset="0"/>
              </a:rPr>
              <a:t>s an enzyme</a:t>
            </a:r>
            <a:endParaRPr lang="en-US">
              <a:effectLst/>
              <a:latin typeface="Arial" charset="0"/>
            </a:endParaRPr>
          </a:p>
        </p:txBody>
      </p:sp>
      <p:sp>
        <p:nvSpPr>
          <p:cNvPr id="74755" name="Rectangle 5"/>
          <p:cNvSpPr>
            <a:spLocks noGrp="1" noRot="1" noChangeArrowheads="1"/>
          </p:cNvSpPr>
          <p:nvPr>
            <p:ph type="body" sz="half" idx="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979613"/>
            <a:ext cx="5257800" cy="487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362200" y="3124200"/>
            <a:ext cx="838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2438400" y="4038600"/>
            <a:ext cx="1295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381000" y="1752600"/>
            <a:ext cx="1524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  <p:bldP spid="76807" grpId="0" animBg="1"/>
      <p:bldP spid="7680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82625" y="7620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Hydrolysis Reaction</a:t>
            </a:r>
          </a:p>
        </p:txBody>
      </p:sp>
      <p:sp>
        <p:nvSpPr>
          <p:cNvPr id="75778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762000" y="14478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Breaks bonds – releases energy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7577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38400"/>
            <a:ext cx="6000750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7782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200">
                <a:effectLst/>
                <a:latin typeface="Arial" charset="0"/>
              </a:rPr>
              <a:t>http://images.google.com/imgres?imgurl=http://www.yellowtang.org/images/saturated_unsaturat_c_la_784.jpg&amp;imgrefurl=http://www.yellowtang.org/chemistry.php&amp;usg=__wmlTPiW7tJUFKKCzaJGeSZnRo0Y=&amp;h=468&amp;w=837&amp;sz=63&amp;hl=en&amp;start=3&amp;um=1&amp;tbnid=hqYf4SbD63lV_M:&amp;tbnh=81&amp;tbnw=144&amp;prev=/images%3Fq%3Dsaturated%2Bphospholipids%26hl%3Den%26client%3Dfirefox-a%26channel%3Ds%26rls%3Dorg.mozilla:en-US:official%26sa%3DX%26um%3D1</a:t>
            </a:r>
          </a:p>
          <a:p>
            <a:r>
              <a:rPr lang="en-US" sz="3900">
                <a:effectLst/>
                <a:latin typeface="Arial" charset="0"/>
              </a:rPr>
              <a:t>Under reaction types</a:t>
            </a:r>
          </a:p>
          <a:p>
            <a:endParaRPr lang="en-US" sz="390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What is a monomer?</a:t>
            </a:r>
          </a:p>
        </p:txBody>
      </p:sp>
      <p:sp>
        <p:nvSpPr>
          <p:cNvPr id="184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Small part of a larger molecule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large molecule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Something that makes up a lipid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It is the same as a polymer</a:t>
            </a:r>
          </a:p>
          <a:p>
            <a:pPr marL="609600" indent="-609600">
              <a:buFont typeface="Wingdings" charset="0"/>
              <a:buNone/>
            </a:pP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Carbs – Condensation vs. Hydrolysis</a:t>
            </a:r>
          </a:p>
        </p:txBody>
      </p:sp>
      <p:sp>
        <p:nvSpPr>
          <p:cNvPr id="7987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987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6488"/>
            <a:ext cx="9144000" cy="575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this down below #25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540750" cy="4572000"/>
          </a:xfrm>
        </p:spPr>
        <p:txBody>
          <a:bodyPr/>
          <a:lstStyle/>
          <a:p>
            <a:r>
              <a:rPr lang="en-US" sz="2400" dirty="0" smtClean="0"/>
              <a:t>Reaction to build up polymers </a:t>
            </a:r>
            <a:r>
              <a:rPr lang="en-US" sz="2400" dirty="0" smtClean="0">
                <a:sym typeface="Wingdings"/>
              </a:rPr>
              <a:t> </a:t>
            </a:r>
            <a:r>
              <a:rPr lang="en-US" sz="3600" u="sng" dirty="0" smtClean="0">
                <a:sym typeface="Wingdings"/>
              </a:rPr>
              <a:t>condensation</a:t>
            </a:r>
          </a:p>
          <a:p>
            <a:pPr marL="0" indent="0">
              <a:buNone/>
            </a:pPr>
            <a:endParaRPr lang="en-US" sz="2400" dirty="0">
              <a:sym typeface="Wingdings"/>
            </a:endParaRPr>
          </a:p>
          <a:p>
            <a:r>
              <a:rPr lang="en-US" sz="2400" dirty="0" smtClean="0">
                <a:sym typeface="Wingdings"/>
              </a:rPr>
              <a:t>Reaction to break down polymers  </a:t>
            </a:r>
            <a:r>
              <a:rPr lang="en-US" sz="3600" u="sng" dirty="0" smtClean="0">
                <a:sym typeface="Wingdings"/>
              </a:rPr>
              <a:t>hydrolysis</a:t>
            </a:r>
            <a:endParaRPr lang="en-US" sz="3600" u="sng" dirty="0"/>
          </a:p>
        </p:txBody>
      </p:sp>
    </p:spTree>
    <p:extLst>
      <p:ext uri="{BB962C8B-B14F-4D97-AF65-F5344CB8AC3E}">
        <p14:creationId xmlns:p14="http://schemas.microsoft.com/office/powerpoint/2010/main" val="522053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"/>
            <a:ext cx="3048000" cy="990599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Lipids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8007350" cy="5791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>
                <a:latin typeface="Arial" charset="0"/>
              </a:rPr>
              <a:t>Lipids</a:t>
            </a:r>
            <a:r>
              <a:rPr lang="en-US" sz="2700" b="1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Large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non-polar</a:t>
            </a:r>
            <a:r>
              <a:rPr lang="en-US" sz="2700" b="1" dirty="0">
                <a:latin typeface="Arial" charset="0"/>
                <a:ea typeface="ＭＳ Ｐゴシック" charset="0"/>
              </a:rPr>
              <a:t> organic molecules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Do not dissolve in water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700" b="1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>
                <a:latin typeface="Arial" charset="0"/>
              </a:rPr>
              <a:t>Examples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  fats, oils, steroids, wax and pigments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700" b="1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>
                <a:latin typeface="Arial" charset="0"/>
              </a:rPr>
              <a:t>Function</a:t>
            </a:r>
            <a:r>
              <a:rPr lang="en-US" sz="27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Higher number of C-H bonds than carbohydrates =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more energy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So they function as </a:t>
            </a:r>
            <a:r>
              <a:rPr lang="en-US" sz="2700" b="1" u="sng" dirty="0" smtClean="0">
                <a:latin typeface="Arial" charset="0"/>
                <a:ea typeface="ＭＳ Ｐゴシック" charset="0"/>
              </a:rPr>
              <a:t>long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term energy storage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Form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cell membranes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Also they, </a:t>
            </a:r>
            <a:r>
              <a:rPr lang="en-US" sz="2700" b="1" u="sng" dirty="0" smtClean="0">
                <a:latin typeface="Arial" charset="0"/>
                <a:ea typeface="ＭＳ Ｐゴシック" charset="0"/>
              </a:rPr>
              <a:t>cushions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organs, keep body warm</a:t>
            </a:r>
          </a:p>
          <a:p>
            <a:pPr eaLnBrk="1" hangingPunct="1">
              <a:defRPr/>
            </a:pPr>
            <a:endParaRPr lang="en-US" sz="2600" b="1" dirty="0">
              <a:latin typeface="Arial" charset="0"/>
            </a:endParaRPr>
          </a:p>
        </p:txBody>
      </p:sp>
      <p:pic>
        <p:nvPicPr>
          <p:cNvPr id="819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524" y="-33867"/>
            <a:ext cx="2278475" cy="292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8153400" y="4724400"/>
            <a:ext cx="533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8397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dirty="0">
                <a:effectLst/>
                <a:latin typeface="Arial" charset="0"/>
              </a:rPr>
              <a:t>Lipids =</a:t>
            </a:r>
            <a:r>
              <a:rPr lang="en-US" dirty="0">
                <a:effectLst/>
                <a:latin typeface="Arial" charset="0"/>
              </a:rPr>
              <a:t> </a:t>
            </a:r>
            <a:endParaRPr lang="en-US" dirty="0" smtClean="0">
              <a:effectLst/>
              <a:latin typeface="Arial" charset="0"/>
            </a:endParaRPr>
          </a:p>
          <a:p>
            <a:pPr lvl="1"/>
            <a:r>
              <a:rPr lang="en-US" dirty="0" smtClean="0">
                <a:effectLst/>
                <a:latin typeface="Arial" charset="0"/>
              </a:rPr>
              <a:t>a </a:t>
            </a:r>
            <a:r>
              <a:rPr lang="en-US" dirty="0">
                <a:effectLst/>
                <a:latin typeface="Arial" charset="0"/>
              </a:rPr>
              <a:t>chemically diverse group of compounds grouped together because they don</a:t>
            </a:r>
            <a:r>
              <a:rPr lang="ja-JP" altLang="en-US" dirty="0">
                <a:effectLst/>
                <a:latin typeface="Arial" charset="0"/>
              </a:rPr>
              <a:t>’</a:t>
            </a:r>
            <a:r>
              <a:rPr lang="en-US" altLang="ja-JP" dirty="0">
                <a:effectLst/>
                <a:latin typeface="Arial" charset="0"/>
              </a:rPr>
              <a:t>t dissolve in </a:t>
            </a:r>
            <a:r>
              <a:rPr lang="en-US" altLang="ja-JP" dirty="0" smtClean="0">
                <a:effectLst/>
                <a:latin typeface="Arial" charset="0"/>
              </a:rPr>
              <a:t>water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Function:</a:t>
            </a:r>
          </a:p>
          <a:p>
            <a:pPr lvl="2"/>
            <a:r>
              <a:rPr lang="en-US" dirty="0" smtClean="0">
                <a:effectLst/>
                <a:latin typeface="Arial" charset="0"/>
                <a:ea typeface="ＭＳ Ｐゴシック" charset="0"/>
              </a:rPr>
              <a:t>For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energy, cell membranes, structural support, and steroids</a:t>
            </a:r>
          </a:p>
          <a:p>
            <a:endParaRPr lang="en-US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88"/>
            <a:ext cx="8385175" cy="915988"/>
          </a:xfrm>
        </p:spPr>
        <p:txBody>
          <a:bodyPr/>
          <a:lstStyle/>
          <a:p>
            <a:pPr>
              <a:defRPr/>
            </a:pPr>
            <a:r>
              <a:rPr lang="en-US" sz="4000" dirty="0">
                <a:latin typeface="Arial Black" charset="0"/>
              </a:rPr>
              <a:t>Lipids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u="sng" dirty="0">
                <a:latin typeface="Arial" charset="0"/>
              </a:rPr>
              <a:t>Fatty acids</a:t>
            </a:r>
            <a:r>
              <a:rPr lang="en-US" sz="2600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Make up most lipids – a variety of types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Have different length carbon tails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u="sng" dirty="0">
                <a:latin typeface="Arial" charset="0"/>
                <a:ea typeface="ＭＳ Ｐゴシック" charset="0"/>
              </a:rPr>
              <a:t>Structure</a:t>
            </a:r>
            <a:r>
              <a:rPr lang="en-US" sz="2600" dirty="0">
                <a:latin typeface="Arial" charset="0"/>
                <a:ea typeface="ＭＳ Ｐゴシック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Carboxyl head and long carbon tail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 dirty="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8499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5765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000"/>
            <a:ext cx="42672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781175"/>
            <a:ext cx="26479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3886200" y="1676400"/>
            <a:ext cx="1828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10/24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8007350" cy="4724400"/>
          </a:xfrm>
        </p:spPr>
        <p:txBody>
          <a:bodyPr/>
          <a:lstStyle/>
          <a:p>
            <a:r>
              <a:rPr lang="en-US" dirty="0" smtClean="0"/>
              <a:t>What are two functions of lipids?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Go over worksheet page 6</a:t>
            </a:r>
          </a:p>
          <a:p>
            <a:pPr lvl="1"/>
            <a:r>
              <a:rPr lang="en-US" dirty="0" smtClean="0"/>
              <a:t>Finish discussing lipids (</a:t>
            </a:r>
            <a:r>
              <a:rPr lang="en-US" dirty="0" err="1" smtClean="0"/>
              <a:t>pg</a:t>
            </a:r>
            <a:r>
              <a:rPr lang="en-US" dirty="0" smtClean="0"/>
              <a:t> 6 of note packet)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Biochemistry test – next Thursday or Friday?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No quarter finals this year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smtClean="0"/>
              <a:t>Quiz – FRIDAY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840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type of reaction builds monomers up into polymers?</a:t>
            </a:r>
          </a:p>
          <a:p>
            <a:r>
              <a:rPr lang="en-US" dirty="0" smtClean="0"/>
              <a:t>Hydrolysis</a:t>
            </a:r>
          </a:p>
          <a:p>
            <a:r>
              <a:rPr lang="en-US" dirty="0" smtClean="0"/>
              <a:t>Condensation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11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Polar vs Nonpolar side</a:t>
            </a:r>
          </a:p>
        </p:txBody>
      </p:sp>
      <p:sp>
        <p:nvSpPr>
          <p:cNvPr id="1515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676400"/>
            <a:ext cx="8839200" cy="4191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sz="2800">
                <a:latin typeface="Arial" charset="0"/>
              </a:rPr>
              <a:t>Carbon chain = </a:t>
            </a:r>
            <a:r>
              <a:rPr lang="ja-JP" altLang="en-US" sz="2800">
                <a:latin typeface="Arial" charset="0"/>
              </a:rPr>
              <a:t>“</a:t>
            </a:r>
            <a:r>
              <a:rPr lang="en-US" sz="2800">
                <a:latin typeface="Arial" charset="0"/>
              </a:rPr>
              <a:t>TAIL</a:t>
            </a:r>
            <a:r>
              <a:rPr lang="ja-JP" altLang="en-US" sz="2800">
                <a:latin typeface="Arial" charset="0"/>
              </a:rPr>
              <a:t>”</a:t>
            </a:r>
            <a:r>
              <a:rPr lang="en-US" sz="2800">
                <a:latin typeface="Arial" charset="0"/>
              </a:rPr>
              <a:t> = non-polar = hydrophobic</a:t>
            </a:r>
          </a:p>
          <a:p>
            <a:pPr>
              <a:defRPr/>
            </a:pPr>
            <a:endParaRPr lang="en-US" sz="2800">
              <a:latin typeface="Arial" charset="0"/>
            </a:endParaRPr>
          </a:p>
          <a:p>
            <a:pPr>
              <a:defRPr/>
            </a:pPr>
            <a:r>
              <a:rPr lang="en-US" sz="2800">
                <a:latin typeface="Arial" charset="0"/>
              </a:rPr>
              <a:t>Carboxyl group = </a:t>
            </a:r>
            <a:r>
              <a:rPr lang="ja-JP" altLang="en-US" sz="2800">
                <a:latin typeface="Arial" charset="0"/>
              </a:rPr>
              <a:t>“</a:t>
            </a:r>
            <a:r>
              <a:rPr lang="en-US" sz="2800">
                <a:latin typeface="Arial" charset="0"/>
              </a:rPr>
              <a:t>HEAD</a:t>
            </a:r>
            <a:r>
              <a:rPr lang="ja-JP" altLang="en-US" sz="2800">
                <a:latin typeface="Arial" charset="0"/>
              </a:rPr>
              <a:t>”</a:t>
            </a:r>
            <a:r>
              <a:rPr lang="en-US" sz="2800">
                <a:latin typeface="Arial" charset="0"/>
              </a:rPr>
              <a:t> = polar = hydrophilic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4648200" y="1447800"/>
            <a:ext cx="39624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5181600" y="2514600"/>
            <a:ext cx="28956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animBg="1"/>
      <p:bldP spid="15155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Lipids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915400" cy="480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</a:rPr>
              <a:t>Phospholipids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Fatty acids that compose most cell membranes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Have a phosphate attached to glycerol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Two fatty acid </a:t>
            </a:r>
            <a:r>
              <a:rPr lang="ja-JP" altLang="en-US" sz="2600">
                <a:effectLst/>
                <a:latin typeface="Arial" charset="0"/>
                <a:ea typeface="ＭＳ Ｐゴシック" charset="0"/>
              </a:rPr>
              <a:t>“</a:t>
            </a:r>
            <a:r>
              <a:rPr lang="en-US" altLang="ja-JP" sz="2600" u="sng">
                <a:effectLst/>
                <a:latin typeface="Arial" charset="0"/>
                <a:ea typeface="ＭＳ Ｐゴシック" charset="0"/>
              </a:rPr>
              <a:t>tails</a:t>
            </a:r>
            <a:r>
              <a:rPr lang="ja-JP" altLang="en-US" sz="2600">
                <a:effectLst/>
                <a:latin typeface="Arial" charset="0"/>
                <a:ea typeface="ＭＳ Ｐゴシック" charset="0"/>
              </a:rPr>
              <a:t>”</a:t>
            </a:r>
            <a:r>
              <a:rPr lang="en-US" altLang="ja-JP" sz="2600">
                <a:effectLst/>
                <a:latin typeface="Arial" charset="0"/>
                <a:ea typeface="ＭＳ Ｐゴシック" charset="0"/>
              </a:rPr>
              <a:t> and a phosphate </a:t>
            </a:r>
            <a:r>
              <a:rPr lang="ja-JP" altLang="en-US" sz="2600">
                <a:effectLst/>
                <a:latin typeface="Arial" charset="0"/>
                <a:ea typeface="ＭＳ Ｐゴシック" charset="0"/>
              </a:rPr>
              <a:t>“</a:t>
            </a:r>
            <a:r>
              <a:rPr lang="en-US" altLang="ja-JP" sz="2600" u="sng">
                <a:effectLst/>
                <a:latin typeface="Arial" charset="0"/>
                <a:ea typeface="ＭＳ Ｐゴシック" charset="0"/>
              </a:rPr>
              <a:t>head</a:t>
            </a:r>
            <a:r>
              <a:rPr lang="ja-JP" altLang="en-US" sz="2600">
                <a:effectLst/>
                <a:latin typeface="Arial" charset="0"/>
                <a:ea typeface="ＭＳ Ｐゴシック" charset="0"/>
              </a:rPr>
              <a:t>”</a:t>
            </a:r>
            <a:endParaRPr lang="en-US" altLang="ja-JP" sz="2600">
              <a:effectLst/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600">
                <a:effectLst/>
                <a:latin typeface="Arial" charset="0"/>
                <a:ea typeface="ＭＳ Ｐゴシック" charset="0"/>
              </a:rPr>
              <a:t>Tail is </a:t>
            </a:r>
            <a:r>
              <a:rPr lang="en-US" sz="2600" u="sng">
                <a:effectLst/>
                <a:latin typeface="Arial" charset="0"/>
                <a:ea typeface="ＭＳ Ｐゴシック" charset="0"/>
              </a:rPr>
              <a:t>hydrophobic</a:t>
            </a:r>
            <a:r>
              <a:rPr lang="en-US" sz="2600">
                <a:effectLst/>
                <a:latin typeface="Arial" charset="0"/>
                <a:ea typeface="ＭＳ Ｐゴシック" charset="0"/>
              </a:rPr>
              <a:t> and head is </a:t>
            </a:r>
            <a:r>
              <a:rPr lang="en-US" sz="2600" u="sng">
                <a:effectLst/>
                <a:latin typeface="Arial" charset="0"/>
                <a:ea typeface="ＭＳ Ｐゴシック" charset="0"/>
              </a:rPr>
              <a:t>hydrophilic</a:t>
            </a:r>
          </a:p>
        </p:txBody>
      </p:sp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52850"/>
            <a:ext cx="399097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852863"/>
            <a:ext cx="4076700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16764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5334000" y="1295400"/>
            <a:ext cx="2438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2895600" y="19812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6477000" y="20574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1676400" y="24384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5410200" y="24384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animBg="1"/>
      <p:bldP spid="86024" grpId="0" animBg="1"/>
      <p:bldP spid="86025" grpId="0" animBg="1"/>
      <p:bldP spid="86026" grpId="0" animBg="1"/>
      <p:bldP spid="8602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9318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9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0"/>
            <a:ext cx="4406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What is a carbohydrate?</a:t>
            </a:r>
          </a:p>
        </p:txBody>
      </p:sp>
      <p:sp>
        <p:nvSpPr>
          <p:cNvPr id="194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Molecule used for long term energy storage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polymer made up of sugars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molecule used to build muscles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molecule that forms our DNA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9421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71600"/>
            <a:ext cx="8007350" cy="4191000"/>
          </a:xfrm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So if we mixed 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phospholipids with 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water, how would they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arrange?</a:t>
            </a:r>
          </a:p>
        </p:txBody>
      </p:sp>
      <p:pic>
        <p:nvPicPr>
          <p:cNvPr id="8806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9625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66800"/>
            <a:ext cx="8007350" cy="4191000"/>
          </a:xfrm>
        </p:spPr>
        <p:txBody>
          <a:bodyPr/>
          <a:lstStyle/>
          <a:p>
            <a:r>
              <a:rPr lang="en-US" u="sng">
                <a:effectLst/>
                <a:latin typeface="Arial" charset="0"/>
              </a:rPr>
              <a:t>Triglyceride</a:t>
            </a:r>
            <a:r>
              <a:rPr lang="en-US">
                <a:effectLst/>
                <a:latin typeface="Arial" charset="0"/>
              </a:rPr>
              <a:t> - 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How most fats exist in body and in food</a:t>
            </a:r>
          </a:p>
          <a:p>
            <a:r>
              <a:rPr lang="en-US">
                <a:effectLst/>
                <a:latin typeface="Arial" charset="0"/>
              </a:rPr>
              <a:t>One molecule of glycerol and three chains of fatty acids (carbon chains)</a:t>
            </a:r>
          </a:p>
        </p:txBody>
      </p:sp>
      <p:pic>
        <p:nvPicPr>
          <p:cNvPr id="9625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00463"/>
            <a:ext cx="3971925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0" name="Picture 4" descr="lipid formation transparenc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463" y="3276600"/>
            <a:ext cx="3411537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842375" cy="1431925"/>
          </a:xfrm>
        </p:spPr>
        <p:txBody>
          <a:bodyPr/>
          <a:lstStyle/>
          <a:p>
            <a:pPr>
              <a:defRPr/>
            </a:pPr>
            <a:r>
              <a:rPr lang="en-US" sz="3000">
                <a:latin typeface="Arial Black" charset="0"/>
              </a:rPr>
              <a:t>Lipids - Saturated vs. unsaturated fatty acids</a:t>
            </a:r>
          </a:p>
        </p:txBody>
      </p:sp>
      <p:sp>
        <p:nvSpPr>
          <p:cNvPr id="1249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990600"/>
            <a:ext cx="8007350" cy="4191000"/>
          </a:xfrm>
        </p:spPr>
        <p:txBody>
          <a:bodyPr/>
          <a:lstStyle/>
          <a:p>
            <a:pPr>
              <a:defRPr/>
            </a:pPr>
            <a:endParaRPr lang="en-US" sz="2800">
              <a:latin typeface="Arial" charset="0"/>
            </a:endParaRPr>
          </a:p>
          <a:p>
            <a:pPr>
              <a:defRPr/>
            </a:pPr>
            <a:r>
              <a:rPr lang="en-US" sz="2800" u="sng">
                <a:latin typeface="Arial" charset="0"/>
              </a:rPr>
              <a:t>Saturated Fatty Acids</a:t>
            </a:r>
            <a:r>
              <a:rPr lang="en-US" sz="2800">
                <a:latin typeface="Arial" charset="0"/>
              </a:rPr>
              <a:t> - 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Usually SOLID at room temp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Single bonds creates straight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chains = </a:t>
            </a:r>
            <a:r>
              <a:rPr lang="en-US" b="1">
                <a:latin typeface="Arial" charset="0"/>
                <a:ea typeface="ＭＳ Ｐゴシック" charset="0"/>
              </a:rPr>
              <a:t>less room around each</a:t>
            </a:r>
            <a:br>
              <a:rPr lang="en-US" b="1">
                <a:latin typeface="Arial" charset="0"/>
                <a:ea typeface="ＭＳ Ｐゴシック" charset="0"/>
              </a:rPr>
            </a:br>
            <a:r>
              <a:rPr lang="en-US" b="1">
                <a:latin typeface="Arial" charset="0"/>
                <a:ea typeface="ＭＳ Ｐゴシック" charset="0"/>
              </a:rPr>
              <a:t>acid makes them solid</a:t>
            </a:r>
          </a:p>
          <a:p>
            <a:pPr lvl="1">
              <a:defRPr/>
            </a:pPr>
            <a:r>
              <a:rPr lang="en-US" u="sng">
                <a:latin typeface="Arial" charset="0"/>
                <a:ea typeface="ＭＳ Ｐゴシック" charset="0"/>
              </a:rPr>
              <a:t>Found in</a:t>
            </a:r>
            <a:r>
              <a:rPr lang="en-US">
                <a:latin typeface="Arial" charset="0"/>
                <a:ea typeface="ＭＳ Ｐゴシック" charset="0"/>
              </a:rPr>
              <a:t>:  Butter, red meat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The bad fats – you don</a:t>
            </a:r>
            <a:r>
              <a:rPr lang="ja-JP" altLang="en-US">
                <a:latin typeface="Arial" charset="0"/>
                <a:ea typeface="ＭＳ Ｐゴシック" charset="0"/>
              </a:rPr>
              <a:t>’</a:t>
            </a:r>
            <a:r>
              <a:rPr lang="en-US">
                <a:latin typeface="Arial" charset="0"/>
                <a:ea typeface="ＭＳ Ｐゴシック" charset="0"/>
              </a:rPr>
              <a:t>t really need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them (artery cloggers)</a:t>
            </a:r>
          </a:p>
          <a:p>
            <a:pPr lvl="1">
              <a:defRPr/>
            </a:pPr>
            <a:endParaRPr lang="en-US">
              <a:latin typeface="Arial" charset="0"/>
              <a:ea typeface="ＭＳ Ｐゴシック" charset="0"/>
            </a:endParaRPr>
          </a:p>
          <a:p>
            <a:pPr>
              <a:buFont typeface="Wingdings" charset="0"/>
              <a:buNone/>
              <a:defRPr/>
            </a:pPr>
            <a:endParaRPr lang="en-US" sz="2800">
              <a:latin typeface="Arial" charset="0"/>
            </a:endParaRPr>
          </a:p>
        </p:txBody>
      </p:sp>
      <p:pic>
        <p:nvPicPr>
          <p:cNvPr id="983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514600"/>
            <a:ext cx="224631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981200" y="1981200"/>
            <a:ext cx="1295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762000" y="25146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animBg="1"/>
      <p:bldP spid="9421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sz="3000">
                <a:latin typeface="Arial Black" charset="0"/>
              </a:rPr>
              <a:t>Lipids - Saturated vs. unsaturated fatty acids</a:t>
            </a:r>
          </a:p>
        </p:txBody>
      </p:sp>
      <p:sp>
        <p:nvSpPr>
          <p:cNvPr id="136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95400"/>
            <a:ext cx="8077200" cy="5029200"/>
          </a:xfrm>
        </p:spPr>
        <p:txBody>
          <a:bodyPr/>
          <a:lstStyle/>
          <a:p>
            <a:pPr>
              <a:defRPr/>
            </a:pPr>
            <a:r>
              <a:rPr lang="en-US" u="sng">
                <a:latin typeface="Arial" charset="0"/>
              </a:rPr>
              <a:t>Unsaturated Fatty Acids</a:t>
            </a:r>
            <a:r>
              <a:rPr lang="en-US">
                <a:latin typeface="Arial" charset="0"/>
              </a:rPr>
              <a:t> – 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Usually LIQUID at room temp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Double bonds creates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kinked chains = </a:t>
            </a:r>
            <a:r>
              <a:rPr lang="en-US" b="1">
                <a:latin typeface="Arial" charset="0"/>
                <a:ea typeface="ＭＳ Ｐゴシック" charset="0"/>
              </a:rPr>
              <a:t>more room</a:t>
            </a:r>
            <a:br>
              <a:rPr lang="en-US" b="1">
                <a:latin typeface="Arial" charset="0"/>
                <a:ea typeface="ＭＳ Ｐゴシック" charset="0"/>
              </a:rPr>
            </a:br>
            <a:r>
              <a:rPr lang="en-US" b="1">
                <a:latin typeface="Arial" charset="0"/>
                <a:ea typeface="ＭＳ Ｐゴシック" charset="0"/>
              </a:rPr>
              <a:t>to </a:t>
            </a:r>
            <a:r>
              <a:rPr lang="ja-JP" altLang="en-US" b="1">
                <a:latin typeface="Arial" charset="0"/>
                <a:ea typeface="ＭＳ Ｐゴシック" charset="0"/>
              </a:rPr>
              <a:t>“</a:t>
            </a:r>
            <a:r>
              <a:rPr lang="en-US" b="1">
                <a:latin typeface="Arial" charset="0"/>
                <a:ea typeface="ＭＳ Ｐゴシック" charset="0"/>
              </a:rPr>
              <a:t>flow</a:t>
            </a:r>
            <a:r>
              <a:rPr lang="ja-JP" altLang="en-US" b="1">
                <a:latin typeface="Arial" charset="0"/>
                <a:ea typeface="ＭＳ Ｐゴシック" charset="0"/>
              </a:rPr>
              <a:t>”</a:t>
            </a:r>
            <a:r>
              <a:rPr lang="en-US" b="1">
                <a:latin typeface="Arial" charset="0"/>
                <a:ea typeface="ＭＳ Ｐゴシック" charset="0"/>
              </a:rPr>
              <a:t> – usually liquids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Found in plant oils (vegetable oil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etc.)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These are the good fats –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better for your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health</a:t>
            </a:r>
          </a:p>
          <a:p>
            <a:pPr>
              <a:defRPr/>
            </a:pPr>
            <a:endParaRPr lang="en-US">
              <a:effectLst/>
              <a:latin typeface="Arial" charset="0"/>
            </a:endParaRPr>
          </a:p>
        </p:txBody>
      </p:sp>
      <p:pic>
        <p:nvPicPr>
          <p:cNvPr id="1003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76450"/>
            <a:ext cx="3062288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2057400" y="1905000"/>
            <a:ext cx="1371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762000" y="2362200"/>
            <a:ext cx="2286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 animBg="1"/>
      <p:bldP spid="9626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into words…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 “Extra Space” on page 10 answer:</a:t>
            </a:r>
          </a:p>
          <a:p>
            <a:endParaRPr lang="en-US" dirty="0" smtClean="0"/>
          </a:p>
          <a:p>
            <a:r>
              <a:rPr lang="en-US" dirty="0" smtClean="0"/>
              <a:t>Why are saturated fats usually solids at room temperature and unsaturated fats are usually liquids? (hint:  think of their structure)</a:t>
            </a:r>
          </a:p>
        </p:txBody>
      </p:sp>
    </p:spTree>
    <p:extLst>
      <p:ext uri="{BB962C8B-B14F-4D97-AF65-F5344CB8AC3E}">
        <p14:creationId xmlns:p14="http://schemas.microsoft.com/office/powerpoint/2010/main" val="692569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0240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24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5563"/>
            <a:ext cx="9144000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104450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445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63663"/>
            <a:ext cx="7924800" cy="549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0649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649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5791200" cy="546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</a:rPr>
              <a:t>Wax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Waterproof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Protective layer in</a:t>
            </a:r>
            <a:br>
              <a:rPr lang="en-US" sz="2500" dirty="0">
                <a:latin typeface="Arial" charset="0"/>
                <a:ea typeface="ＭＳ Ｐゴシック" charset="0"/>
              </a:rPr>
            </a:br>
            <a:r>
              <a:rPr lang="en-US" sz="2500" dirty="0">
                <a:latin typeface="Arial" charset="0"/>
                <a:ea typeface="ＭＳ Ｐゴシック" charset="0"/>
              </a:rPr>
              <a:t> plants and animals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Ear wax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900" dirty="0">
              <a:latin typeface="Arial" charset="0"/>
            </a:endParaRPr>
          </a:p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0"/>
            <a:ext cx="4610100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40125"/>
            <a:ext cx="36195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00400"/>
            <a:ext cx="472371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sp>
        <p:nvSpPr>
          <p:cNvPr id="142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71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</a:rPr>
              <a:t>Steroid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Compose many hormones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Made of four fused rings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Testosterone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Estrogen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Cholesterol</a:t>
            </a:r>
          </a:p>
        </p:txBody>
      </p:sp>
      <p:pic>
        <p:nvPicPr>
          <p:cNvPr id="142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0"/>
            <a:ext cx="2743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04800" y="3810000"/>
            <a:ext cx="8572500" cy="3048000"/>
            <a:chOff x="0" y="2352"/>
            <a:chExt cx="5592" cy="1968"/>
          </a:xfrm>
        </p:grpSpPr>
        <p:pic>
          <p:nvPicPr>
            <p:cNvPr id="11060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2663"/>
              <a:ext cx="4248" cy="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01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52"/>
              <a:ext cx="1392" cy="1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234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743200"/>
            <a:ext cx="3810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34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276600"/>
            <a:ext cx="3352800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6" name="Rectangle 10"/>
          <p:cNvSpPr>
            <a:spLocks noChangeArrowheads="1"/>
          </p:cNvSpPr>
          <p:nvPr/>
        </p:nvSpPr>
        <p:spPr bwMode="auto">
          <a:xfrm>
            <a:off x="3200400" y="1676400"/>
            <a:ext cx="1524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4000">
                <a:effectLst/>
                <a:latin typeface="Arial Black" charset="0"/>
              </a:rPr>
              <a:t>We could expect an organic compound to always have…</a:t>
            </a:r>
          </a:p>
        </p:txBody>
      </p:sp>
      <p:sp>
        <p:nvSpPr>
          <p:cNvPr id="2048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Nitrogen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Chlorine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Oxygen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Carbon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11264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Phospholipid molecule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  <a:hlinkClick r:id="rId3"/>
              </a:rPr>
              <a:t>http://my.hrw.com/sh/hm2/0030724872/student/ch03/sec03/qc13/hm203_03_q13fs.htm</a:t>
            </a:r>
            <a:endParaRPr lang="en-US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Lipid bylayer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  <a:hlinkClick r:id="rId4"/>
              </a:rPr>
              <a:t>http://my.hrw.com/sh/hm2/0030724872/student/ch03/sec03/qc14/hm203_03_q14fs.htm</a:t>
            </a:r>
            <a:endParaRPr lang="en-US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function of a condensation reaction?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Discuss nucleic acids and their function</a:t>
            </a:r>
          </a:p>
          <a:p>
            <a:pPr lvl="1"/>
            <a:r>
              <a:rPr lang="en-US" dirty="0" smtClean="0"/>
              <a:t>Review for the quiz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Quiz tomorrow --- study notes up to nucleic acids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760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Nucleic Acid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00735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u="sng" dirty="0">
                <a:latin typeface="Arial" charset="0"/>
              </a:rPr>
              <a:t>Nucleic acid </a:t>
            </a:r>
            <a:r>
              <a:rPr lang="en-US" sz="2600" dirty="0">
                <a:latin typeface="Arial" charset="0"/>
              </a:rPr>
              <a:t>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Organic molecules that transfer / store important cell info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What are the two nucleic acids?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DNA and RNA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 dirty="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600" dirty="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600" dirty="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Deoxyribonucleic acid (DNA)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Directs cell activities and stores info for cell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Ribonucleic Acid (RNA)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Carries info to direct protein production</a:t>
            </a:r>
          </a:p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187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09800"/>
            <a:ext cx="21399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Monomer of nucleic acids</a:t>
            </a:r>
          </a:p>
        </p:txBody>
      </p:sp>
      <p:sp>
        <p:nvSpPr>
          <p:cNvPr id="1208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Nucleotide</a:t>
            </a:r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44788"/>
            <a:ext cx="5410200" cy="297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0"/>
            <a:ext cx="7315200" cy="517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600" dirty="0">
                <a:effectLst/>
                <a:latin typeface="Arial Black" charset="0"/>
              </a:rPr>
              <a:t>REVIEW:  write answers somewhere…</a:t>
            </a:r>
          </a:p>
        </p:txBody>
      </p:sp>
      <p:sp>
        <p:nvSpPr>
          <p:cNvPr id="179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381000"/>
            <a:ext cx="9144000" cy="6477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a monomer?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are the three </a:t>
            </a:r>
            <a:r>
              <a:rPr lang="en-US" sz="2800" dirty="0" err="1" smtClean="0">
                <a:effectLst/>
                <a:latin typeface="Arial" charset="0"/>
              </a:rPr>
              <a:t>monosaccharides</a:t>
            </a:r>
            <a:r>
              <a:rPr lang="en-US" sz="2800" dirty="0" smtClean="0">
                <a:effectLst/>
                <a:latin typeface="Arial" charset="0"/>
              </a:rPr>
              <a:t> examples?</a:t>
            </a:r>
            <a:endParaRPr lang="en-US" sz="2800" dirty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a macromolecule?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a </a:t>
            </a:r>
            <a:r>
              <a:rPr lang="ja-JP" altLang="en-US" sz="2800" dirty="0">
                <a:effectLst/>
                <a:latin typeface="Arial" charset="0"/>
              </a:rPr>
              <a:t>“</a:t>
            </a:r>
            <a:r>
              <a:rPr lang="en-US" altLang="ja-JP" sz="2800" dirty="0">
                <a:effectLst/>
                <a:latin typeface="Arial" charset="0"/>
              </a:rPr>
              <a:t>poly</a:t>
            </a:r>
            <a:r>
              <a:rPr lang="ja-JP" altLang="en-US" sz="2800" dirty="0">
                <a:effectLst/>
                <a:latin typeface="Arial" charset="0"/>
              </a:rPr>
              <a:t>”</a:t>
            </a:r>
            <a:r>
              <a:rPr lang="en-US" altLang="ja-JP" sz="2800" dirty="0">
                <a:effectLst/>
                <a:latin typeface="Arial" charset="0"/>
              </a:rPr>
              <a:t> mean?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</a:t>
            </a:r>
            <a:r>
              <a:rPr lang="en-US" sz="2800" dirty="0" smtClean="0">
                <a:effectLst/>
                <a:latin typeface="Arial" charset="0"/>
              </a:rPr>
              <a:t>the 2 main function </a:t>
            </a:r>
            <a:r>
              <a:rPr lang="en-US" sz="2800" dirty="0">
                <a:effectLst/>
                <a:latin typeface="Arial" charset="0"/>
              </a:rPr>
              <a:t>of carbohydrates in plants?  </a:t>
            </a:r>
            <a:endParaRPr lang="en-US" sz="2800" dirty="0" smtClean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is the function of carbs in </a:t>
            </a:r>
            <a:r>
              <a:rPr lang="en-US" sz="2800" dirty="0">
                <a:effectLst/>
                <a:latin typeface="Arial" charset="0"/>
              </a:rPr>
              <a:t>animals?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are two functions of lipids?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</a:t>
            </a:r>
            <a:r>
              <a:rPr lang="en-US" sz="2800" dirty="0">
                <a:effectLst/>
                <a:latin typeface="Arial" charset="0"/>
              </a:rPr>
              <a:t>is the monomer of carbohydrates?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does </a:t>
            </a:r>
            <a:r>
              <a:rPr lang="ja-JP" altLang="en-US" sz="2800" dirty="0">
                <a:effectLst/>
                <a:latin typeface="Arial" charset="0"/>
              </a:rPr>
              <a:t>“</a:t>
            </a:r>
            <a:r>
              <a:rPr lang="en-US" altLang="ja-JP" sz="2800" dirty="0">
                <a:effectLst/>
                <a:latin typeface="Arial" charset="0"/>
              </a:rPr>
              <a:t>disaccharide</a:t>
            </a:r>
            <a:r>
              <a:rPr lang="ja-JP" altLang="en-US" sz="2800" dirty="0">
                <a:effectLst/>
                <a:latin typeface="Arial" charset="0"/>
              </a:rPr>
              <a:t>”</a:t>
            </a:r>
            <a:r>
              <a:rPr lang="en-US" altLang="ja-JP" sz="2800" dirty="0">
                <a:effectLst/>
                <a:latin typeface="Arial" charset="0"/>
              </a:rPr>
              <a:t> mean?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the function of a condensation reaction?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Same chemical formula, but different structure = 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type of reaction breaks down polymers?? 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are the elements that make up most organic compounds?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endParaRPr lang="en-US" sz="2800" dirty="0" smtClean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endParaRPr lang="en-US" sz="2800" dirty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</a:pPr>
            <a:endParaRPr lang="en-US" sz="2800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9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9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1000"/>
            <a:ext cx="8464550" cy="5715000"/>
          </a:xfrm>
        </p:spPr>
        <p:txBody>
          <a:bodyPr/>
          <a:lstStyle/>
          <a:p>
            <a:pPr marL="514350" indent="-514350">
              <a:buFont typeface="Wingdings" charset="2"/>
              <a:buAutoNum type="arabicPlain" startAt="14"/>
            </a:pPr>
            <a:r>
              <a:rPr lang="en-US" dirty="0" smtClean="0"/>
              <a:t>What is the type of reaction is occurring below?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dirty="0" smtClean="0"/>
              <a:t>What is the </a:t>
            </a:r>
            <a:r>
              <a:rPr lang="en-US" u="sng" dirty="0" smtClean="0"/>
              <a:t>product</a:t>
            </a:r>
            <a:r>
              <a:rPr lang="en-US" dirty="0" smtClean="0"/>
              <a:t> of the reaction?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dirty="0" smtClean="0"/>
              <a:t>What is the chemical formula for glucose?</a:t>
            </a:r>
          </a:p>
          <a:p>
            <a:pPr marL="514350" indent="-514350">
              <a:buFont typeface="Wingdings" charset="2"/>
              <a:buAutoNum type="arabicPlain" startAt="14"/>
            </a:pPr>
            <a:endParaRPr lang="en-US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81000" y="3200400"/>
            <a:ext cx="8382000" cy="3505200"/>
            <a:chOff x="336" y="816"/>
            <a:chExt cx="4416" cy="1863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Right Arrow 9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12438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8007350" cy="4191000"/>
          </a:xfrm>
        </p:spPr>
        <p:txBody>
          <a:bodyPr/>
          <a:lstStyle/>
          <a:p>
            <a:r>
              <a:rPr lang="en-US" dirty="0" smtClean="0"/>
              <a:t>What type of reaction is occurring below?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Look over your notes for the quiz</a:t>
            </a:r>
          </a:p>
          <a:p>
            <a:pPr lvl="1"/>
            <a:r>
              <a:rPr lang="en-US" dirty="0" smtClean="0"/>
              <a:t>Quiz on carbohydrates and lipids</a:t>
            </a:r>
            <a:endParaRPr lang="en-US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143000" y="3733800"/>
            <a:ext cx="7620000" cy="2971800"/>
            <a:chOff x="336" y="816"/>
            <a:chExt cx="4416" cy="1863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Right Arrow 9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1524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007350" cy="4191000"/>
          </a:xfrm>
        </p:spPr>
        <p:txBody>
          <a:bodyPr/>
          <a:lstStyle/>
          <a:p>
            <a:r>
              <a:rPr lang="en-US" dirty="0" smtClean="0"/>
              <a:t>1st – Get notes ou</a:t>
            </a:r>
            <a:r>
              <a:rPr lang="en-US" dirty="0"/>
              <a:t>t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– What is the function of a hydrolysis reaction?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Lab – Testing for Organic Compounds</a:t>
            </a:r>
          </a:p>
          <a:p>
            <a:pPr lvl="1"/>
            <a:r>
              <a:rPr lang="en-US" dirty="0" smtClean="0"/>
              <a:t>Rest of week:</a:t>
            </a:r>
          </a:p>
          <a:p>
            <a:pPr lvl="2"/>
            <a:r>
              <a:rPr lang="en-US" dirty="0" smtClean="0"/>
              <a:t>Finish lab tomorrow</a:t>
            </a:r>
          </a:p>
          <a:p>
            <a:pPr lvl="2"/>
            <a:r>
              <a:rPr lang="en-US" dirty="0" smtClean="0"/>
              <a:t>Finish notes Wednesday</a:t>
            </a:r>
          </a:p>
          <a:p>
            <a:pPr lvl="2"/>
            <a:r>
              <a:rPr lang="en-US" dirty="0" smtClean="0"/>
              <a:t>Review for test Thursday</a:t>
            </a:r>
          </a:p>
          <a:p>
            <a:pPr lvl="2"/>
            <a:r>
              <a:rPr lang="en-US" dirty="0" smtClean="0"/>
              <a:t>Test -- Friday</a:t>
            </a:r>
          </a:p>
        </p:txBody>
      </p:sp>
    </p:spTree>
    <p:extLst>
      <p:ext uri="{BB962C8B-B14F-4D97-AF65-F5344CB8AC3E}">
        <p14:creationId xmlns:p14="http://schemas.microsoft.com/office/powerpoint/2010/main" val="204666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Refresher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2 Function of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Monomer of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2 Function of lipids?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Functions of proteins?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Monomer  of proteins?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Function of nucleic acids?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Monomer of nucleic acids?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365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981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Lipids are…</a:t>
            </a:r>
          </a:p>
        </p:txBody>
      </p:sp>
      <p:sp>
        <p:nvSpPr>
          <p:cNvPr id="2150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macromolecule used for energy storage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Used for short term energy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Used for structure in organisms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Found in proteins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color does iodine turn in the presence of starch?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Finish the lab – Get labs out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Lab questions due Friday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smtClean="0"/>
              <a:t>Test Friday!!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641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1"/>
            <a:ext cx="3581400" cy="914400"/>
          </a:xfrm>
        </p:spPr>
        <p:txBody>
          <a:bodyPr/>
          <a:lstStyle/>
          <a:p>
            <a:r>
              <a:rPr lang="en-US" dirty="0" smtClean="0"/>
              <a:t>11/7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007350" cy="5943600"/>
          </a:xfrm>
        </p:spPr>
        <p:txBody>
          <a:bodyPr/>
          <a:lstStyle/>
          <a:p>
            <a:r>
              <a:rPr lang="en-US" dirty="0" smtClean="0"/>
              <a:t>Which is larger, glucose or starch?</a:t>
            </a:r>
          </a:p>
          <a:p>
            <a:r>
              <a:rPr lang="en-US" u="sng" dirty="0" smtClean="0"/>
              <a:t>Objectives</a:t>
            </a:r>
            <a:r>
              <a:rPr lang="en-US" dirty="0" smtClean="0"/>
              <a:t>:</a:t>
            </a:r>
            <a:endParaRPr lang="en-US" dirty="0" smtClean="0"/>
          </a:p>
          <a:p>
            <a:pPr lvl="1"/>
            <a:r>
              <a:rPr lang="en-US" u="sng" dirty="0" smtClean="0"/>
              <a:t>Today</a:t>
            </a:r>
            <a:r>
              <a:rPr lang="en-US" dirty="0" smtClean="0"/>
              <a:t>:  Take </a:t>
            </a:r>
            <a:r>
              <a:rPr lang="en-US" dirty="0" smtClean="0"/>
              <a:t>a practice quiz (not for a grade</a:t>
            </a:r>
            <a:r>
              <a:rPr lang="en-US" dirty="0" smtClean="0"/>
              <a:t>)</a:t>
            </a:r>
          </a:p>
          <a:p>
            <a:pPr lvl="1"/>
            <a:r>
              <a:rPr lang="en-US" u="sng" dirty="0"/>
              <a:t>Today</a:t>
            </a:r>
            <a:r>
              <a:rPr lang="en-US" dirty="0"/>
              <a:t>:  Finish the notes on the chapter</a:t>
            </a:r>
          </a:p>
          <a:p>
            <a:pPr lvl="1"/>
            <a:r>
              <a:rPr lang="en-US" u="sng" dirty="0" smtClean="0"/>
              <a:t>Tomorrow</a:t>
            </a:r>
            <a:r>
              <a:rPr lang="en-US" dirty="0" smtClean="0"/>
              <a:t>:  Quiz </a:t>
            </a:r>
            <a:r>
              <a:rPr lang="en-US" dirty="0" smtClean="0"/>
              <a:t>make </a:t>
            </a:r>
            <a:r>
              <a:rPr lang="en-US" dirty="0" smtClean="0"/>
              <a:t>ups</a:t>
            </a:r>
          </a:p>
          <a:p>
            <a:pPr lvl="1"/>
            <a:r>
              <a:rPr lang="en-US" u="sng" dirty="0" smtClean="0"/>
              <a:t>Tomorrow</a:t>
            </a:r>
            <a:r>
              <a:rPr lang="en-US" dirty="0" smtClean="0"/>
              <a:t>:  Hand back quizzes – use them to study!! </a:t>
            </a:r>
            <a:endParaRPr lang="en-US" dirty="0" smtClean="0"/>
          </a:p>
          <a:p>
            <a:pPr lvl="1"/>
            <a:r>
              <a:rPr lang="en-US" u="sng" dirty="0" smtClean="0"/>
              <a:t>Thursday</a:t>
            </a:r>
            <a:r>
              <a:rPr lang="en-US" dirty="0" smtClean="0"/>
              <a:t> </a:t>
            </a:r>
            <a:r>
              <a:rPr lang="en-US" dirty="0" smtClean="0"/>
              <a:t>– Review / go over review sheet / </a:t>
            </a:r>
            <a:r>
              <a:rPr lang="en-US" dirty="0" err="1" smtClean="0"/>
              <a:t>frayer</a:t>
            </a:r>
            <a:r>
              <a:rPr lang="en-US" dirty="0" smtClean="0"/>
              <a:t> </a:t>
            </a:r>
            <a:r>
              <a:rPr lang="en-US" dirty="0" smtClean="0"/>
              <a:t>model</a:t>
            </a:r>
          </a:p>
          <a:p>
            <a:pPr lvl="1"/>
            <a:r>
              <a:rPr lang="en-US" b="1" u="sng" dirty="0" smtClean="0"/>
              <a:t>Friday </a:t>
            </a:r>
            <a:r>
              <a:rPr lang="en-US" b="1" u="sng" dirty="0" smtClean="0"/>
              <a:t>– Test on macromolecules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5311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Nucleic Acid</a:t>
            </a: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1430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Nucleotide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Monomer of DNA and RNA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Made up of phosphate, sugar and nitrogen base</a:t>
            </a:r>
          </a:p>
          <a:p>
            <a:pPr>
              <a:defRPr/>
            </a:pPr>
            <a:endParaRPr lang="en-US">
              <a:effectLst/>
              <a:latin typeface="Arial" charset="0"/>
            </a:endParaRPr>
          </a:p>
        </p:txBody>
      </p:sp>
      <p:pic>
        <p:nvPicPr>
          <p:cNvPr id="12185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590800"/>
            <a:ext cx="707231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4038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458200" cy="593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A special process involving proteins</a:t>
            </a:r>
          </a:p>
        </p:txBody>
      </p:sp>
      <p:sp>
        <p:nvSpPr>
          <p:cNvPr id="12390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685800"/>
            <a:ext cx="8077200" cy="4546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2800" b="1">
                <a:effectLst/>
                <a:latin typeface="Arial" charset="0"/>
              </a:rPr>
              <a:t>Deoxyribonucleic acid (DNA)</a:t>
            </a:r>
            <a:r>
              <a:rPr lang="en-US" sz="2800">
                <a:effectLst/>
                <a:latin typeface="Arial" charset="0"/>
              </a:rPr>
              <a:t> and </a:t>
            </a:r>
            <a:r>
              <a:rPr lang="en-US" sz="2800" b="1">
                <a:effectLst/>
                <a:latin typeface="Arial" charset="0"/>
              </a:rPr>
              <a:t>Ribonucleic Acid (RNA)</a:t>
            </a:r>
            <a:r>
              <a:rPr lang="en-US" sz="2800">
                <a:effectLst/>
                <a:latin typeface="Arial" charset="0"/>
              </a:rPr>
              <a:t> carry the hereditary information of organisms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Long chains of nucleotides that contain</a:t>
            </a:r>
          </a:p>
          <a:p>
            <a:pPr lvl="2"/>
            <a:r>
              <a:rPr lang="en-US" sz="2000">
                <a:effectLst/>
                <a:latin typeface="Arial" charset="0"/>
                <a:ea typeface="ＭＳ Ｐゴシック" charset="0"/>
              </a:rPr>
              <a:t>Sugar, phosphate, and a nitrogen base</a:t>
            </a:r>
          </a:p>
          <a:p>
            <a:r>
              <a:rPr lang="en-US" sz="2800">
                <a:effectLst/>
                <a:latin typeface="Arial" charset="0"/>
              </a:rPr>
              <a:t>Information in DNA is rewritten to RNA</a:t>
            </a:r>
          </a:p>
          <a:p>
            <a:r>
              <a:rPr lang="en-US" sz="2800">
                <a:effectLst/>
                <a:latin typeface="Arial" charset="0"/>
              </a:rPr>
              <a:t>RNA directs amino acid assembly into proteins</a:t>
            </a:r>
          </a:p>
          <a:p>
            <a:r>
              <a:rPr lang="en-US" sz="2800" b="1">
                <a:effectLst/>
                <a:latin typeface="Arial" charset="0"/>
              </a:rPr>
              <a:t>Genes</a:t>
            </a:r>
            <a:r>
              <a:rPr lang="en-US" sz="2800">
                <a:effectLst/>
                <a:latin typeface="Arial" charset="0"/>
              </a:rPr>
              <a:t> = regions of DNA that code for </a:t>
            </a:r>
          </a:p>
          <a:p>
            <a:pPr>
              <a:buFont typeface="Wingdings" charset="0"/>
              <a:buNone/>
            </a:pPr>
            <a:r>
              <a:rPr lang="en-US" sz="2800">
                <a:effectLst/>
                <a:latin typeface="Arial" charset="0"/>
              </a:rPr>
              <a:t>	proteins that perform certain functions</a:t>
            </a:r>
          </a:p>
          <a:p>
            <a:r>
              <a:rPr lang="en-US" sz="2800" b="1">
                <a:effectLst/>
                <a:latin typeface="Arial" charset="0"/>
              </a:rPr>
              <a:t>Genome</a:t>
            </a:r>
            <a:r>
              <a:rPr lang="en-US" sz="2800">
                <a:effectLst/>
                <a:latin typeface="Arial" charset="0"/>
              </a:rPr>
              <a:t> = an organism</a:t>
            </a:r>
            <a:r>
              <a:rPr lang="ja-JP" altLang="en-US" sz="2800">
                <a:effectLst/>
                <a:latin typeface="Arial" charset="0"/>
              </a:rPr>
              <a:t>’</a:t>
            </a:r>
            <a:r>
              <a:rPr lang="en-US" altLang="ja-JP" sz="2800">
                <a:effectLst/>
                <a:latin typeface="Arial" charset="0"/>
              </a:rPr>
              <a:t>s genes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Divided into chromosomes</a:t>
            </a:r>
          </a:p>
        </p:txBody>
      </p:sp>
      <p:pic>
        <p:nvPicPr>
          <p:cNvPr id="123907" name="Picture 4" descr="04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087938"/>
            <a:ext cx="1905000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3964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0" y="-8467"/>
            <a:ext cx="8385175" cy="1075267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762000"/>
            <a:ext cx="8839200" cy="5105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en-US" sz="24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Arial" charset="0"/>
              </a:rPr>
              <a:t>Organic compounds composed mostly</a:t>
            </a:r>
            <a:br>
              <a:rPr lang="en-US" sz="2800" dirty="0">
                <a:latin typeface="Arial" charset="0"/>
              </a:rPr>
            </a:br>
            <a:r>
              <a:rPr lang="en-US" sz="2800" dirty="0">
                <a:latin typeface="Arial" charset="0"/>
              </a:rPr>
              <a:t> of C, H, O and 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Function</a:t>
            </a:r>
            <a:r>
              <a:rPr lang="en-US" sz="2400" dirty="0">
                <a:latin typeface="Arial" charset="0"/>
              </a:rPr>
              <a:t>:</a:t>
            </a:r>
          </a:p>
          <a:p>
            <a:pPr lvl="1" eaLnBrk="1" hangingPunct="1"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Many body tissues</a:t>
            </a:r>
          </a:p>
          <a:p>
            <a:pPr lvl="1" eaLnBrk="1" hangingPunct="1">
              <a:defRPr/>
            </a:pPr>
            <a:r>
              <a:rPr lang="en-US" sz="2400" dirty="0" smtClean="0">
                <a:latin typeface="Arial" charset="0"/>
                <a:ea typeface="ＭＳ Ｐゴシック" charset="0"/>
              </a:rPr>
              <a:t>Function as enzymes</a:t>
            </a:r>
            <a:endParaRPr lang="en-US" sz="2400" dirty="0">
              <a:latin typeface="Arial" charset="0"/>
              <a:ea typeface="ＭＳ Ｐゴシック" charset="0"/>
            </a:endParaRPr>
          </a:p>
          <a:p>
            <a:pPr eaLnBrk="1" hangingPunct="1">
              <a:defRPr/>
            </a:pPr>
            <a:r>
              <a:rPr lang="en-US" sz="2800" u="sng" dirty="0">
                <a:latin typeface="Arial" charset="0"/>
              </a:rPr>
              <a:t>Examples</a:t>
            </a:r>
            <a:r>
              <a:rPr lang="en-US" sz="2800" dirty="0">
                <a:latin typeface="Arial" charset="0"/>
              </a:rPr>
              <a:t>:</a:t>
            </a:r>
          </a:p>
          <a:p>
            <a:pPr lvl="1" eaLnBrk="1" hangingPunct="1"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hair, finger nails</a:t>
            </a:r>
            <a:r>
              <a:rPr lang="en-US" sz="2400" dirty="0" smtClean="0">
                <a:latin typeface="Arial" charset="0"/>
                <a:ea typeface="ＭＳ Ｐゴシック" charset="0"/>
              </a:rPr>
              <a:t>, red blood cells,  </a:t>
            </a:r>
            <a:r>
              <a:rPr lang="en-US" sz="2400" dirty="0">
                <a:latin typeface="Arial" charset="0"/>
                <a:ea typeface="ＭＳ Ｐゴシック" charset="0"/>
              </a:rPr>
              <a:t>skin, muscles, </a:t>
            </a:r>
            <a:r>
              <a:rPr lang="en-US" sz="2400" dirty="0" err="1">
                <a:latin typeface="Arial" charset="0"/>
                <a:ea typeface="ＭＳ Ｐゴシック" charset="0"/>
              </a:rPr>
              <a:t>etc</a:t>
            </a:r>
            <a:endParaRPr lang="en-US" sz="2400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Arial" charset="0"/>
                <a:ea typeface="ＭＳ Ｐゴシック" charset="0"/>
              </a:rPr>
              <a:t>Insulin (hormone that </a:t>
            </a:r>
            <a:br>
              <a:rPr lang="en-US" sz="2400" dirty="0" smtClean="0">
                <a:latin typeface="Arial" charset="0"/>
                <a:ea typeface="ＭＳ Ｐゴシック" charset="0"/>
              </a:rPr>
            </a:br>
            <a:r>
              <a:rPr lang="en-US" sz="2400" dirty="0" smtClean="0">
                <a:latin typeface="Arial" charset="0"/>
                <a:ea typeface="ＭＳ Ｐゴシック" charset="0"/>
              </a:rPr>
              <a:t>regulates carb/fat </a:t>
            </a:r>
            <a:r>
              <a:rPr lang="en-US" sz="2400" smtClean="0">
                <a:latin typeface="Arial" charset="0"/>
                <a:ea typeface="ＭＳ Ｐゴシック" charset="0"/>
              </a:rPr>
              <a:t/>
            </a:r>
            <a:br>
              <a:rPr lang="en-US" sz="2400" smtClean="0">
                <a:latin typeface="Arial" charset="0"/>
                <a:ea typeface="ＭＳ Ｐゴシック" charset="0"/>
              </a:rPr>
            </a:br>
            <a:r>
              <a:rPr lang="en-US" sz="2400" smtClean="0">
                <a:latin typeface="Arial" charset="0"/>
                <a:ea typeface="ＭＳ Ｐゴシック" charset="0"/>
              </a:rPr>
              <a:t>metabolism)</a:t>
            </a:r>
            <a:endParaRPr lang="en-US" sz="2400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Human growth hormone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500" dirty="0">
              <a:latin typeface="Arial" charset="0"/>
            </a:endParaRPr>
          </a:p>
        </p:txBody>
      </p:sp>
      <p:pic>
        <p:nvPicPr>
          <p:cNvPr id="1259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133600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112542"/>
            <a:ext cx="1828800" cy="274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4114800"/>
            <a:ext cx="26130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828800"/>
            <a:ext cx="13430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"/>
            <a:ext cx="8385175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What are the building blocks of proteins</a:t>
            </a:r>
            <a:r>
              <a:rPr lang="en-US" sz="2800" u="sng" dirty="0" smtClean="0">
                <a:latin typeface="Arial" charset="0"/>
              </a:rPr>
              <a:t>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Amino acids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20 different naturally occurring </a:t>
            </a:r>
            <a:r>
              <a:rPr lang="en-US" sz="2400" dirty="0">
                <a:latin typeface="Arial" charset="0"/>
              </a:rPr>
              <a:t>AA</a:t>
            </a:r>
            <a:r>
              <a:rPr lang="ja-JP" altLang="en-US" sz="2400" dirty="0">
                <a:latin typeface="Arial" charset="0"/>
              </a:rPr>
              <a:t>’</a:t>
            </a:r>
            <a:r>
              <a:rPr lang="en-US" sz="2400" dirty="0">
                <a:latin typeface="Arial" charset="0"/>
              </a:rPr>
              <a:t>s – </a:t>
            </a:r>
            <a:r>
              <a:rPr lang="en-US" sz="2400" dirty="0">
                <a:latin typeface="Arial" charset="0"/>
                <a:hlinkClick r:id="rId3" action="ppaction://hlinksldjump"/>
              </a:rPr>
              <a:t>see </a:t>
            </a:r>
            <a:r>
              <a:rPr lang="en-US" sz="2400" dirty="0" smtClean="0">
                <a:latin typeface="Arial" charset="0"/>
                <a:hlinkClick r:id="rId3" action="ppaction://hlinksldjump"/>
              </a:rPr>
              <a:t>them</a:t>
            </a:r>
            <a:endParaRPr lang="en-US" sz="24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4 </a:t>
            </a:r>
            <a:r>
              <a:rPr lang="en-US" sz="2800" u="sng" dirty="0">
                <a:latin typeface="Arial" charset="0"/>
              </a:rPr>
              <a:t>basic </a:t>
            </a:r>
            <a:r>
              <a:rPr lang="en-US" sz="2800" u="sng" dirty="0" smtClean="0">
                <a:latin typeface="Arial" charset="0"/>
              </a:rPr>
              <a:t>parts: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Functional </a:t>
            </a:r>
            <a:r>
              <a:rPr lang="en-US" sz="2400" dirty="0">
                <a:latin typeface="Arial" charset="0"/>
              </a:rPr>
              <a:t>Group – gives AA </a:t>
            </a:r>
            <a:r>
              <a:rPr lang="en-US" sz="2400" dirty="0" smtClean="0">
                <a:latin typeface="Arial" charset="0"/>
              </a:rPr>
              <a:t>it</a:t>
            </a:r>
            <a:r>
              <a:rPr lang="ja-JP" altLang="en-US" sz="2400" dirty="0" smtClean="0">
                <a:latin typeface="Arial" charset="0"/>
              </a:rPr>
              <a:t>’</a:t>
            </a:r>
            <a:r>
              <a:rPr lang="en-US" sz="2400" dirty="0" smtClean="0">
                <a:latin typeface="Arial" charset="0"/>
              </a:rPr>
              <a:t>s properties </a:t>
            </a:r>
            <a:r>
              <a:rPr lang="en-US" sz="2400" dirty="0">
                <a:latin typeface="Arial" charset="0"/>
              </a:rPr>
              <a:t>/ </a:t>
            </a:r>
            <a:r>
              <a:rPr lang="en-US" sz="2400" dirty="0" smtClean="0">
                <a:latin typeface="Arial" charset="0"/>
              </a:rPr>
              <a:t>shape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Amino </a:t>
            </a:r>
            <a:r>
              <a:rPr lang="en-US" sz="2400" dirty="0">
                <a:latin typeface="Arial" charset="0"/>
              </a:rPr>
              <a:t>Group (-NH2</a:t>
            </a:r>
            <a:r>
              <a:rPr lang="en-US" sz="2400" dirty="0" smtClean="0">
                <a:latin typeface="Arial" charset="0"/>
              </a:rPr>
              <a:t>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Carboxyl </a:t>
            </a:r>
            <a:r>
              <a:rPr lang="en-US" sz="2400" dirty="0">
                <a:latin typeface="Arial" charset="0"/>
              </a:rPr>
              <a:t>group (-COOH</a:t>
            </a:r>
            <a:r>
              <a:rPr lang="en-US" sz="2400" dirty="0" smtClean="0">
                <a:latin typeface="Arial" charset="0"/>
              </a:rPr>
              <a:t>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Hydrogen </a:t>
            </a:r>
            <a:r>
              <a:rPr lang="en-US" sz="2400" dirty="0">
                <a:latin typeface="Arial" charset="0"/>
              </a:rPr>
              <a:t>(H)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500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 dirty="0">
              <a:latin typeface="Arial" charset="0"/>
            </a:endParaRPr>
          </a:p>
          <a:p>
            <a:pPr eaLnBrk="1" hangingPunct="1">
              <a:defRPr/>
            </a:pPr>
            <a:endParaRPr lang="en-US" sz="2500" dirty="0">
              <a:latin typeface="Arial" charset="0"/>
            </a:endParaRP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8" y="3070225"/>
            <a:ext cx="3567112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7391400" y="3092450"/>
            <a:ext cx="1676400" cy="641350"/>
            <a:chOff x="4656" y="1948"/>
            <a:chExt cx="1056" cy="404"/>
          </a:xfrm>
        </p:grpSpPr>
        <p:sp>
          <p:nvSpPr>
            <p:cNvPr id="129038" name="TextBox 7"/>
            <p:cNvSpPr txBox="1">
              <a:spLocks noChangeArrowheads="1"/>
            </p:cNvSpPr>
            <p:nvPr/>
          </p:nvSpPr>
          <p:spPr bwMode="auto">
            <a:xfrm>
              <a:off x="4932" y="1948"/>
              <a:ext cx="7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Functional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9" name="Line 10"/>
            <p:cNvSpPr>
              <a:spLocks noChangeShapeType="1"/>
            </p:cNvSpPr>
            <p:nvPr/>
          </p:nvSpPr>
          <p:spPr bwMode="auto">
            <a:xfrm flipH="1">
              <a:off x="4656" y="2112"/>
              <a:ext cx="288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5576888" y="4038600"/>
            <a:ext cx="895350" cy="1676400"/>
            <a:chOff x="3513" y="2544"/>
            <a:chExt cx="564" cy="1056"/>
          </a:xfrm>
        </p:grpSpPr>
        <p:sp>
          <p:nvSpPr>
            <p:cNvPr id="129035" name="TextBox 6"/>
            <p:cNvSpPr txBox="1">
              <a:spLocks noChangeArrowheads="1"/>
            </p:cNvSpPr>
            <p:nvPr/>
          </p:nvSpPr>
          <p:spPr bwMode="auto">
            <a:xfrm>
              <a:off x="3513" y="2811"/>
              <a:ext cx="56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Amino 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6" name="Line 12"/>
            <p:cNvSpPr>
              <a:spLocks noChangeShapeType="1"/>
            </p:cNvSpPr>
            <p:nvPr/>
          </p:nvSpPr>
          <p:spPr bwMode="auto">
            <a:xfrm flipV="1">
              <a:off x="3936" y="2544"/>
              <a:ext cx="96" cy="24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037" name="Line 13"/>
            <p:cNvSpPr>
              <a:spLocks noChangeShapeType="1"/>
            </p:cNvSpPr>
            <p:nvPr/>
          </p:nvSpPr>
          <p:spPr bwMode="auto">
            <a:xfrm>
              <a:off x="3888" y="3216"/>
              <a:ext cx="96" cy="38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20"/>
          <p:cNvGrpSpPr>
            <a:grpSpLocks/>
          </p:cNvGrpSpPr>
          <p:nvPr/>
        </p:nvGrpSpPr>
        <p:grpSpPr bwMode="auto">
          <a:xfrm>
            <a:off x="7702550" y="4038600"/>
            <a:ext cx="1085850" cy="1676400"/>
            <a:chOff x="4852" y="2544"/>
            <a:chExt cx="684" cy="1056"/>
          </a:xfrm>
        </p:grpSpPr>
        <p:sp>
          <p:nvSpPr>
            <p:cNvPr id="129032" name="TextBox 5"/>
            <p:cNvSpPr txBox="1">
              <a:spLocks noChangeArrowheads="1"/>
            </p:cNvSpPr>
            <p:nvPr/>
          </p:nvSpPr>
          <p:spPr bwMode="auto">
            <a:xfrm>
              <a:off x="4852" y="2921"/>
              <a:ext cx="68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Carboxyl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3" name="Line 16"/>
            <p:cNvSpPr>
              <a:spLocks noChangeShapeType="1"/>
            </p:cNvSpPr>
            <p:nvPr/>
          </p:nvSpPr>
          <p:spPr bwMode="auto">
            <a:xfrm flipH="1" flipV="1">
              <a:off x="5136" y="2544"/>
              <a:ext cx="144" cy="33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034" name="Line 17"/>
            <p:cNvSpPr>
              <a:spLocks noChangeShapeType="1"/>
            </p:cNvSpPr>
            <p:nvPr/>
          </p:nvSpPr>
          <p:spPr bwMode="auto">
            <a:xfrm flipH="1">
              <a:off x="5136" y="3312"/>
              <a:ext cx="48" cy="28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29031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96093"/>
            <a:ext cx="2895600" cy="276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2743200" cy="822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u="sng" dirty="0">
                <a:effectLst/>
                <a:latin typeface="Arial Black" charset="0"/>
              </a:rPr>
              <a:t>Proteins</a:t>
            </a:r>
          </a:p>
        </p:txBody>
      </p:sp>
      <p:sp>
        <p:nvSpPr>
          <p:cNvPr id="12493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229600" cy="3679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" charset="0"/>
              </a:rPr>
              <a:t>Produce tissues, provide structural support, store and others transport energy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Animals use proteins to generate skin, hair, muscles, and tendons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Some function as components of the immune system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They can serve as </a:t>
            </a:r>
            <a:r>
              <a:rPr lang="en-US" b="1" dirty="0">
                <a:effectLst/>
                <a:latin typeface="Arial" charset="0"/>
                <a:ea typeface="ＭＳ Ｐゴシック" charset="0"/>
              </a:rPr>
              <a:t>enzymes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, molecules that promote certain chemical reactions</a:t>
            </a:r>
          </a:p>
        </p:txBody>
      </p:sp>
      <p:pic>
        <p:nvPicPr>
          <p:cNvPr id="124931" name="Picture 4" descr="04_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814888"/>
            <a:ext cx="5715000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685799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8915400" cy="6096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What holds proteins together?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Peptide</a:t>
            </a:r>
            <a:r>
              <a:rPr lang="en-US" sz="2800" dirty="0">
                <a:latin typeface="Arial" charset="0"/>
              </a:rPr>
              <a:t> </a:t>
            </a:r>
            <a:r>
              <a:rPr lang="en-US" sz="2800" dirty="0" smtClean="0">
                <a:latin typeface="Arial" charset="0"/>
              </a:rPr>
              <a:t>bonds - </a:t>
            </a:r>
            <a:endParaRPr lang="en-US" sz="2800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Covalent bond linking AA (thru. condensation </a:t>
            </a:r>
            <a:r>
              <a:rPr lang="en-US" dirty="0" err="1">
                <a:latin typeface="Arial" charset="0"/>
                <a:ea typeface="ＭＳ Ｐゴシック" charset="0"/>
              </a:rPr>
              <a:t>rxn</a:t>
            </a:r>
            <a:r>
              <a:rPr lang="en-US" dirty="0">
                <a:latin typeface="Arial" charset="0"/>
                <a:ea typeface="ＭＳ Ｐゴシック" charset="0"/>
              </a:rPr>
              <a:t>.)</a:t>
            </a: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Polypeptide</a:t>
            </a:r>
            <a:r>
              <a:rPr lang="en-US" sz="2800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Three or more bonded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AA</a:t>
            </a:r>
            <a:r>
              <a:rPr lang="ja-JP" altLang="en-US" dirty="0">
                <a:latin typeface="Arial" charset="0"/>
                <a:ea typeface="ＭＳ Ｐゴシック" charset="0"/>
              </a:rPr>
              <a:t>’</a:t>
            </a:r>
            <a:r>
              <a:rPr lang="en-US" dirty="0">
                <a:latin typeface="Arial" charset="0"/>
                <a:ea typeface="ＭＳ Ｐゴシック" charset="0"/>
              </a:rPr>
              <a:t>s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351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67" y="2480733"/>
            <a:ext cx="47244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2895600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Joining Amino Acids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2800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1430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What type of bond joins amino acids?	</a:t>
            </a:r>
          </a:p>
          <a:p>
            <a:pPr lvl="1"/>
            <a:r>
              <a:rPr lang="en-US" dirty="0" smtClean="0">
                <a:effectLst/>
                <a:latin typeface="Arial" charset="0"/>
              </a:rPr>
              <a:t>peptide</a:t>
            </a:r>
            <a:endParaRPr lang="en-US" dirty="0" smtClean="0">
              <a:effectLst/>
              <a:latin typeface="Arial" charset="0"/>
            </a:endParaRPr>
          </a:p>
          <a:p>
            <a:r>
              <a:rPr lang="en-US" dirty="0" smtClean="0">
                <a:effectLst/>
                <a:latin typeface="Arial" charset="0"/>
              </a:rPr>
              <a:t>What type of reaction is this?</a:t>
            </a:r>
          </a:p>
          <a:p>
            <a:pPr lvl="1"/>
            <a:r>
              <a:rPr lang="en-US" dirty="0" smtClean="0">
                <a:effectLst/>
                <a:latin typeface="Arial" charset="0"/>
              </a:rPr>
              <a:t>condensation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91440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8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8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Proteins…</a:t>
            </a:r>
          </a:p>
        </p:txBody>
      </p:sp>
      <p:sp>
        <p:nvSpPr>
          <p:cNvPr id="2253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Important for energy use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Make up many enzymes and tissues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are the same things as lipids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Are used first for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Proteins - Enzymes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5344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Arial" charset="0"/>
              </a:rPr>
              <a:t>Proteins also make enzymes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These are </a:t>
            </a:r>
            <a:r>
              <a:rPr lang="en-US" u="sng" dirty="0">
                <a:latin typeface="Arial" charset="0"/>
                <a:ea typeface="ＭＳ Ｐゴシック" charset="0"/>
              </a:rPr>
              <a:t>biological catalysts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Substrate</a:t>
            </a:r>
            <a:r>
              <a:rPr lang="en-US" sz="2800" dirty="0" smtClean="0">
                <a:latin typeface="Arial" charset="0"/>
              </a:rPr>
              <a:t> - </a:t>
            </a:r>
            <a:endParaRPr lang="en-US" sz="2800" u="sng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Reactant being changed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Active site</a:t>
            </a:r>
            <a:r>
              <a:rPr lang="en-US" sz="2800" dirty="0" smtClean="0">
                <a:latin typeface="Arial" charset="0"/>
              </a:rPr>
              <a:t> - </a:t>
            </a:r>
            <a:endParaRPr lang="en-US" sz="2800" u="sng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Place on enzyme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where reaction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occurs</a:t>
            </a:r>
          </a:p>
          <a:p>
            <a:pPr eaLnBrk="1" hangingPunct="1">
              <a:defRPr/>
            </a:pPr>
            <a:endParaRPr lang="en-US" sz="2800" dirty="0">
              <a:latin typeface="Arial" charset="0"/>
            </a:endParaRPr>
          </a:p>
        </p:txBody>
      </p:sp>
      <p:pic>
        <p:nvPicPr>
          <p:cNvPr id="1382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055938"/>
            <a:ext cx="5105400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3657600" y="12192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76200"/>
            <a:ext cx="8385175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Enzyme Example - Salivary </a:t>
            </a:r>
            <a:r>
              <a:rPr lang="en-US" dirty="0">
                <a:effectLst/>
                <a:latin typeface="Arial Black" charset="0"/>
              </a:rPr>
              <a:t>amylase</a:t>
            </a:r>
          </a:p>
        </p:txBody>
      </p:sp>
      <p:sp>
        <p:nvSpPr>
          <p:cNvPr id="1771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66800"/>
            <a:ext cx="5410200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800" dirty="0">
                <a:effectLst/>
                <a:latin typeface="Arial" charset="0"/>
              </a:rPr>
              <a:t>An enzyme that </a:t>
            </a:r>
            <a:r>
              <a:rPr lang="en-US" sz="2800" dirty="0" smtClean="0">
                <a:effectLst/>
                <a:latin typeface="Arial" charset="0"/>
              </a:rPr>
              <a:t>catalyzes </a:t>
            </a:r>
            <a:r>
              <a:rPr lang="en-US" sz="2800" dirty="0">
                <a:effectLst/>
                <a:latin typeface="Arial" charset="0"/>
              </a:rPr>
              <a:t>the breakdown of starch into sugars</a:t>
            </a:r>
          </a:p>
          <a:p>
            <a:r>
              <a:rPr lang="en-US" sz="2800" dirty="0">
                <a:effectLst/>
                <a:latin typeface="Arial" charset="0"/>
              </a:rPr>
              <a:t>Which type of reaction is this?</a:t>
            </a:r>
          </a:p>
          <a:p>
            <a:pPr lvl="1"/>
            <a:r>
              <a:rPr lang="en-US" sz="2400" dirty="0" smtClean="0">
                <a:effectLst/>
                <a:latin typeface="Arial" charset="0"/>
                <a:ea typeface="ＭＳ Ｐゴシック" charset="0"/>
              </a:rPr>
              <a:t>hydrolysis</a:t>
            </a:r>
            <a:endParaRPr lang="en-US" sz="2400" dirty="0">
              <a:effectLst/>
              <a:latin typeface="Arial" charset="0"/>
              <a:ea typeface="ＭＳ Ｐゴシック" charset="0"/>
            </a:endParaRPr>
          </a:p>
          <a:p>
            <a:r>
              <a:rPr lang="en-US" sz="2800" dirty="0">
                <a:effectLst/>
                <a:latin typeface="Arial" charset="0"/>
              </a:rPr>
              <a:t>Amylase acts on starch to produce maltose (a disaccharide) - this is further broken down in the small intestine by maltase to give 2 glucose monomers </a:t>
            </a:r>
          </a:p>
        </p:txBody>
      </p: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1905000"/>
            <a:ext cx="365442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1431925"/>
          </a:xfrm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Proteins - Enzymes</a:t>
            </a:r>
          </a:p>
        </p:txBody>
      </p:sp>
      <p:sp>
        <p:nvSpPr>
          <p:cNvPr id="1413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219200"/>
            <a:ext cx="8007350" cy="4191000"/>
          </a:xfrm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Enzyme</a:t>
            </a:r>
          </a:p>
          <a:p>
            <a:pPr lvl="1"/>
            <a:r>
              <a:rPr lang="en-US" sz="900">
                <a:effectLst/>
                <a:latin typeface="Arial" charset="0"/>
                <a:ea typeface="ＭＳ Ｐゴシック" charset="0"/>
                <a:hlinkClick r:id="rId3"/>
              </a:rPr>
              <a:t>http://my.hrw.com/sh/hm2/0030724872/student/ch03/sec03/qc08/hm203_03_q08fs.htm</a:t>
            </a:r>
            <a:endParaRPr lang="en-US" sz="900">
              <a:effectLst/>
              <a:latin typeface="Arial" charset="0"/>
              <a:ea typeface="ＭＳ Ｐゴシック" charset="0"/>
            </a:endParaRPr>
          </a:p>
          <a:p>
            <a:r>
              <a:rPr lang="en-US" sz="2400">
                <a:effectLst/>
                <a:latin typeface="Arial" charset="0"/>
              </a:rPr>
              <a:t>A</a:t>
            </a:r>
          </a:p>
          <a:p>
            <a:endParaRPr lang="en-US" sz="2400">
              <a:effectLst/>
              <a:latin typeface="Arial" charset="0"/>
            </a:endParaRPr>
          </a:p>
          <a:p>
            <a:endParaRPr lang="en-US" sz="1000">
              <a:effectLst/>
              <a:latin typeface="Arial" charset="0"/>
            </a:endParaRPr>
          </a:p>
        </p:txBody>
      </p:sp>
      <p:pic>
        <p:nvPicPr>
          <p:cNvPr id="1413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47888"/>
            <a:ext cx="63246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4000">
                <a:effectLst/>
                <a:latin typeface="Arial Black" charset="0"/>
              </a:rPr>
              <a:t>Amino Acids</a:t>
            </a:r>
          </a:p>
        </p:txBody>
      </p:sp>
      <p:sp>
        <p:nvSpPr>
          <p:cNvPr id="156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6200" y="533400"/>
            <a:ext cx="883920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20 different structures</a:t>
            </a:r>
          </a:p>
          <a:p>
            <a:r>
              <a:rPr lang="en-US">
                <a:effectLst/>
                <a:latin typeface="Arial" charset="0"/>
              </a:rPr>
              <a:t>64 possible nitrogenous base combinations</a:t>
            </a:r>
          </a:p>
        </p:txBody>
      </p:sp>
      <p:pic>
        <p:nvPicPr>
          <p:cNvPr id="156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0227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395538"/>
            <a:ext cx="693420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5" name="Text Box 6"/>
          <p:cNvSpPr txBox="1">
            <a:spLocks noChangeArrowheads="1"/>
          </p:cNvSpPr>
          <p:nvPr/>
        </p:nvSpPr>
        <p:spPr bwMode="auto">
          <a:xfrm>
            <a:off x="7604125" y="152400"/>
            <a:ext cx="15398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500">
                <a:hlinkClick r:id="rId5" action="ppaction://hlinksldjump"/>
              </a:rPr>
              <a:t>Go back</a:t>
            </a:r>
            <a:endParaRPr lang="en-US" sz="25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3721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372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67" y="2667000"/>
            <a:ext cx="342900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088" y="1905000"/>
            <a:ext cx="4887912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Forming Proteins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43362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43363" name="Picture 4" descr="dipeptide formation transparen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9042400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Concept Mapping</a:t>
            </a:r>
          </a:p>
        </p:txBody>
      </p:sp>
      <p:sp>
        <p:nvSpPr>
          <p:cNvPr id="14541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You are going to create a concept map that link information about the organic macromolecules we learned about. </a:t>
            </a:r>
          </a:p>
          <a:p>
            <a:r>
              <a:rPr lang="en-US">
                <a:effectLst/>
                <a:latin typeface="Arial" charset="0"/>
              </a:rPr>
              <a:t>We</a:t>
            </a:r>
            <a:r>
              <a:rPr lang="ja-JP" altLang="en-US">
                <a:effectLst/>
                <a:latin typeface="Arial" charset="0"/>
              </a:rPr>
              <a:t>’</a:t>
            </a:r>
            <a:r>
              <a:rPr lang="en-US" altLang="ja-JP">
                <a:effectLst/>
                <a:latin typeface="Arial" charset="0"/>
              </a:rPr>
              <a:t>re going to start it together.</a:t>
            </a: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The End</a:t>
            </a:r>
          </a:p>
        </p:txBody>
      </p:sp>
      <p:sp>
        <p:nvSpPr>
          <p:cNvPr id="1464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10-20 ATB</a:t>
            </a:r>
          </a:p>
        </p:txBody>
      </p:sp>
      <p:sp>
        <p:nvSpPr>
          <p:cNvPr id="1474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What are the monomers for: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Carbohydrates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Proteins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Nucleic Acids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Lipids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Today: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REVIEW FOR TEST!!</a:t>
            </a:r>
          </a:p>
          <a:p>
            <a:pPr lvl="1">
              <a:lnSpc>
                <a:spcPct val="90000"/>
              </a:lnSpc>
            </a:pPr>
            <a:r>
              <a:rPr lang="en-US">
                <a:effectLst/>
                <a:latin typeface="Arial" charset="0"/>
                <a:ea typeface="ＭＳ Ｐゴシック" charset="0"/>
              </a:rPr>
              <a:t>Test tomorrow / review sheet due tomorrow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8486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>
                <a:latin typeface="Calibri" charset="0"/>
              </a:rPr>
              <a:t>Biochemistry</a:t>
            </a:r>
          </a:p>
        </p:txBody>
      </p:sp>
      <p:sp>
        <p:nvSpPr>
          <p:cNvPr id="148487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u="sng">
                <a:latin typeface="Calibri" charset="0"/>
              </a:rPr>
              <a:t>Describe</a:t>
            </a:r>
            <a:r>
              <a:rPr lang="en-US" sz="3200">
                <a:latin typeface="Calibri" charset="0"/>
              </a:rPr>
              <a:t>:</a:t>
            </a:r>
          </a:p>
          <a:p>
            <a:pPr eaLnBrk="1" hangingPunct="1"/>
            <a:r>
              <a:rPr lang="en-US" sz="1800">
                <a:latin typeface="Calibri" charset="0"/>
              </a:rPr>
              <a:t>Macromolecule - </a:t>
            </a: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r>
              <a:rPr lang="en-US" sz="1800">
                <a:latin typeface="Calibri" charset="0"/>
              </a:rPr>
              <a:t>Monomer –</a:t>
            </a: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r>
              <a:rPr lang="en-US" sz="1800">
                <a:latin typeface="Calibri" charset="0"/>
              </a:rPr>
              <a:t>Polymer -  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u="sng" dirty="0">
                <a:latin typeface="Calibri" pitchFamily="34" charset="0"/>
                <a:ea typeface="+mn-ea"/>
                <a:cs typeface="+mn-cs"/>
              </a:rPr>
              <a:t>Describe:</a:t>
            </a:r>
          </a:p>
          <a:p>
            <a:pPr>
              <a:defRPr/>
            </a:pPr>
            <a:r>
              <a:rPr lang="en-US" sz="1600" u="sng" dirty="0">
                <a:latin typeface="Calibri" pitchFamily="34" charset="0"/>
                <a:ea typeface="+mn-ea"/>
                <a:cs typeface="+mn-cs"/>
              </a:rPr>
              <a:t>Proteins:</a:t>
            </a: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r>
              <a:rPr lang="en-US" sz="1600" u="sng" dirty="0">
                <a:latin typeface="Calibri" pitchFamily="34" charset="0"/>
                <a:ea typeface="+mn-ea"/>
                <a:cs typeface="+mn-cs"/>
              </a:rPr>
              <a:t>Nucleic Acids:</a:t>
            </a:r>
            <a:endParaRPr lang="en-US" sz="1600" dirty="0">
              <a:latin typeface="Calibri" pitchFamily="34" charset="0"/>
              <a:ea typeface="+mn-ea"/>
              <a:cs typeface="+mn-cs"/>
            </a:endParaRPr>
          </a:p>
          <a:p>
            <a:pPr marL="342900" indent="-342900"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48489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u="sng">
                <a:latin typeface="Calibri" charset="0"/>
              </a:rPr>
              <a:t>Reaction Types:</a:t>
            </a:r>
          </a:p>
          <a:p>
            <a:pPr eaLnBrk="1" hangingPunct="1"/>
            <a:r>
              <a:rPr lang="en-US" sz="1800" u="sng">
                <a:latin typeface="Calibri" charset="0"/>
              </a:rPr>
              <a:t>Condensation – </a:t>
            </a: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r>
              <a:rPr lang="en-US" sz="1800" u="sng">
                <a:latin typeface="Calibri" charset="0"/>
              </a:rPr>
              <a:t>Hydroysis</a:t>
            </a:r>
            <a:endParaRPr lang="en-US" sz="1800">
              <a:latin typeface="Calibri" charset="0"/>
            </a:endParaRPr>
          </a:p>
        </p:txBody>
      </p:sp>
      <p:sp>
        <p:nvSpPr>
          <p:cNvPr id="148490" name="TextBox 12"/>
          <p:cNvSpPr txBox="1">
            <a:spLocks noChangeArrowheads="1"/>
          </p:cNvSpPr>
          <p:nvPr/>
        </p:nvSpPr>
        <p:spPr bwMode="auto">
          <a:xfrm>
            <a:off x="4572000" y="3429000"/>
            <a:ext cx="44196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</a:t>
            </a:r>
            <a:r>
              <a:rPr lang="en-US" sz="1800" u="sng">
                <a:latin typeface="Calibri" charset="0"/>
              </a:rPr>
              <a:t>Carbohydrates:</a:t>
            </a: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r>
              <a:rPr lang="en-US" sz="1800" u="sng">
                <a:latin typeface="Calibri" charset="0"/>
              </a:rPr>
              <a:t>Lipids:</a:t>
            </a:r>
            <a:endParaRPr lang="en-US" sz="1800">
              <a:latin typeface="Calibri" charset="0"/>
            </a:endParaRPr>
          </a:p>
          <a:p>
            <a:pPr eaLnBrk="1" hangingPunct="1"/>
            <a:endParaRPr lang="en-US" u="sng">
              <a:latin typeface="Calibri" charset="0"/>
            </a:endParaRPr>
          </a:p>
          <a:p>
            <a:pPr eaLnBrk="1" hangingPunct="1"/>
            <a:endParaRPr lang="en-US" u="sng">
              <a:latin typeface="Calibri" charset="0"/>
            </a:endParaRPr>
          </a:p>
          <a:p>
            <a:pPr eaLnBrk="1" hangingPunct="1"/>
            <a:endParaRPr lang="en-US" u="sng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17899</TotalTime>
  <Words>2891</Words>
  <Application>Microsoft Macintosh PowerPoint</Application>
  <PresentationFormat>On-screen Show (4:3)</PresentationFormat>
  <Paragraphs>628</Paragraphs>
  <Slides>113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113</vt:i4>
      </vt:variant>
    </vt:vector>
  </HeadingPairs>
  <TitlesOfParts>
    <vt:vector size="114" baseType="lpstr">
      <vt:lpstr>Glass Layers</vt:lpstr>
      <vt:lpstr>10-8 ATB</vt:lpstr>
      <vt:lpstr>Review Assignment</vt:lpstr>
      <vt:lpstr>Assignment</vt:lpstr>
      <vt:lpstr>10/9 ATB</vt:lpstr>
      <vt:lpstr>What is a monomer?</vt:lpstr>
      <vt:lpstr>What is a carbohydrate?</vt:lpstr>
      <vt:lpstr>We could expect an organic compound to always have…</vt:lpstr>
      <vt:lpstr>Lipids are…</vt:lpstr>
      <vt:lpstr>Proteins…</vt:lpstr>
      <vt:lpstr>What is a nucleic acid used for?</vt:lpstr>
      <vt:lpstr>PowerPoint Presentation</vt:lpstr>
      <vt:lpstr>Biochemistry!!!!</vt:lpstr>
      <vt:lpstr>Organic Compounds</vt:lpstr>
      <vt:lpstr>Organic Compounds</vt:lpstr>
      <vt:lpstr>PowerPoint Presentation</vt:lpstr>
      <vt:lpstr>PowerPoint Presentation</vt:lpstr>
      <vt:lpstr>10/10 ATB</vt:lpstr>
      <vt:lpstr>Macromolecules</vt:lpstr>
      <vt:lpstr>PowerPoint Presentation</vt:lpstr>
      <vt:lpstr>10/11 ATB</vt:lpstr>
      <vt:lpstr>10/12 ATB</vt:lpstr>
      <vt:lpstr>10/15 ATB</vt:lpstr>
      <vt:lpstr>10/16 ATB</vt:lpstr>
      <vt:lpstr>10/17 ATB</vt:lpstr>
      <vt:lpstr>10/18 ATB</vt:lpstr>
      <vt:lpstr>PowerPoint Presentation</vt:lpstr>
      <vt:lpstr>PowerPoint Presentation</vt:lpstr>
      <vt:lpstr>The 4 Macromolecules we’ll discuss…</vt:lpstr>
      <vt:lpstr>Carbohydrates</vt:lpstr>
      <vt:lpstr>Carbohydrate Function</vt:lpstr>
      <vt:lpstr>PowerPoint Presentation</vt:lpstr>
      <vt:lpstr>Cellulose – plant structure</vt:lpstr>
      <vt:lpstr>10/19 ATB</vt:lpstr>
      <vt:lpstr>10/22 ATB</vt:lpstr>
      <vt:lpstr>Carbohydrates</vt:lpstr>
      <vt:lpstr>Carbohydrates</vt:lpstr>
      <vt:lpstr>Carbohydrates</vt:lpstr>
      <vt:lpstr>Carbohydrates - Glycogen</vt:lpstr>
      <vt:lpstr>Carbohydrates</vt:lpstr>
      <vt:lpstr>PowerPoint Presentation</vt:lpstr>
      <vt:lpstr>10/23    ATB</vt:lpstr>
      <vt:lpstr>How do polymers bond?</vt:lpstr>
      <vt:lpstr>Condensation Reaction</vt:lpstr>
      <vt:lpstr>Condensation Reaction</vt:lpstr>
      <vt:lpstr>Condensation Reaction</vt:lpstr>
      <vt:lpstr>How do they break down?</vt:lpstr>
      <vt:lpstr>Hydrolysis Reaction</vt:lpstr>
      <vt:lpstr>Hydrolysis Reaction</vt:lpstr>
      <vt:lpstr>PowerPoint Presentation</vt:lpstr>
      <vt:lpstr>Carbs – Condensation vs. Hydrolysis</vt:lpstr>
      <vt:lpstr>Write this down below #25</vt:lpstr>
      <vt:lpstr>Lipids</vt:lpstr>
      <vt:lpstr>PowerPoint Presentation</vt:lpstr>
      <vt:lpstr>Lipids</vt:lpstr>
      <vt:lpstr>10/24 ATB</vt:lpstr>
      <vt:lpstr>Review</vt:lpstr>
      <vt:lpstr>Polar vs Nonpolar side</vt:lpstr>
      <vt:lpstr>Lipids</vt:lpstr>
      <vt:lpstr>PowerPoint Presentation</vt:lpstr>
      <vt:lpstr>Lipids</vt:lpstr>
      <vt:lpstr>Lipids</vt:lpstr>
      <vt:lpstr>Lipids - Saturated vs. unsaturated fatty acids</vt:lpstr>
      <vt:lpstr>Lipids - Saturated vs. unsaturated fatty acids</vt:lpstr>
      <vt:lpstr>Put it into words…</vt:lpstr>
      <vt:lpstr>PowerPoint Presentation</vt:lpstr>
      <vt:lpstr>Lipids</vt:lpstr>
      <vt:lpstr>PowerPoint Presentation</vt:lpstr>
      <vt:lpstr>Lipids</vt:lpstr>
      <vt:lpstr>Lipids</vt:lpstr>
      <vt:lpstr>Lipids</vt:lpstr>
      <vt:lpstr>10/25 ATB</vt:lpstr>
      <vt:lpstr>Nucleic Acid</vt:lpstr>
      <vt:lpstr>Monomer of nucleic acids</vt:lpstr>
      <vt:lpstr>REVIEW:  write answers somewhere…</vt:lpstr>
      <vt:lpstr>PowerPoint Presentation</vt:lpstr>
      <vt:lpstr>10/26 ATB</vt:lpstr>
      <vt:lpstr>11/5 ATB</vt:lpstr>
      <vt:lpstr>Quick Refresher</vt:lpstr>
      <vt:lpstr>LAB</vt:lpstr>
      <vt:lpstr>11/6 ATB</vt:lpstr>
      <vt:lpstr>11/7 ATB</vt:lpstr>
      <vt:lpstr>Nucleic Acid</vt:lpstr>
      <vt:lpstr>A special process involving proteins</vt:lpstr>
      <vt:lpstr>Proteins</vt:lpstr>
      <vt:lpstr>Proteins</vt:lpstr>
      <vt:lpstr>Proteins</vt:lpstr>
      <vt:lpstr>Proteins</vt:lpstr>
      <vt:lpstr>Proteins</vt:lpstr>
      <vt:lpstr>Joining Amino Acids</vt:lpstr>
      <vt:lpstr>Proteins - Enzymes</vt:lpstr>
      <vt:lpstr>Enzyme Example - Salivary amylase</vt:lpstr>
      <vt:lpstr>Proteins - Enzymes</vt:lpstr>
      <vt:lpstr>Amino Acids</vt:lpstr>
      <vt:lpstr>PowerPoint Presentation</vt:lpstr>
      <vt:lpstr>Forming Proteins</vt:lpstr>
      <vt:lpstr>Concept Mapping</vt:lpstr>
      <vt:lpstr>The End</vt:lpstr>
      <vt:lpstr>10-20 ATB</vt:lpstr>
      <vt:lpstr>PowerPoint Presentation</vt:lpstr>
      <vt:lpstr>10-21 </vt:lpstr>
      <vt:lpstr>PowerPoint Presentation</vt:lpstr>
      <vt:lpstr>We create synthetic polymers</vt:lpstr>
      <vt:lpstr>10-29 ATB</vt:lpstr>
      <vt:lpstr>PowerPoint Presentation</vt:lpstr>
      <vt:lpstr>PowerPoint Presentation</vt:lpstr>
      <vt:lpstr>Extra stuff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10-14 ATB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HakimWorks</dc:creator>
  <cp:lastModifiedBy>dhakim</cp:lastModifiedBy>
  <cp:revision>206</cp:revision>
  <dcterms:created xsi:type="dcterms:W3CDTF">2009-10-03T18:28:39Z</dcterms:created>
  <dcterms:modified xsi:type="dcterms:W3CDTF">2012-11-07T13:54:51Z</dcterms:modified>
</cp:coreProperties>
</file>